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1" r:id="rId5"/>
    <p:sldId id="263" r:id="rId6"/>
    <p:sldId id="264" r:id="rId7"/>
    <p:sldId id="262" r:id="rId8"/>
    <p:sldId id="266" r:id="rId9"/>
    <p:sldId id="267" r:id="rId10"/>
    <p:sldId id="268" r:id="rId11"/>
    <p:sldId id="269" r:id="rId12"/>
    <p:sldId id="26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68657-1BBD-1828-A2B5-47E0B7566C8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ZA"/>
          </a:p>
        </p:txBody>
      </p:sp>
      <p:sp>
        <p:nvSpPr>
          <p:cNvPr id="3" name="Subtitle 2">
            <a:extLst>
              <a:ext uri="{FF2B5EF4-FFF2-40B4-BE49-F238E27FC236}">
                <a16:creationId xmlns:a16="http://schemas.microsoft.com/office/drawing/2014/main" id="{E86BCD1C-9B1A-7183-46BC-3FADF931D9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ZA"/>
          </a:p>
        </p:txBody>
      </p:sp>
      <p:sp>
        <p:nvSpPr>
          <p:cNvPr id="4" name="Date Placeholder 3">
            <a:extLst>
              <a:ext uri="{FF2B5EF4-FFF2-40B4-BE49-F238E27FC236}">
                <a16:creationId xmlns:a16="http://schemas.microsoft.com/office/drawing/2014/main" id="{6734E33E-A78D-911E-B5E1-293E425EB6B0}"/>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5" name="Footer Placeholder 4">
            <a:extLst>
              <a:ext uri="{FF2B5EF4-FFF2-40B4-BE49-F238E27FC236}">
                <a16:creationId xmlns:a16="http://schemas.microsoft.com/office/drawing/2014/main" id="{EA9BDB62-DC9F-C996-664F-17A69FBFEFF0}"/>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10935E4A-8E6A-4F96-CAC6-BC343E4FC79C}"/>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2306142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4C9B0-154D-43D2-6585-EEDBF8E83F72}"/>
              </a:ext>
            </a:extLst>
          </p:cNvPr>
          <p:cNvSpPr>
            <a:spLocks noGrp="1"/>
          </p:cNvSpPr>
          <p:nvPr>
            <p:ph type="title"/>
          </p:nvPr>
        </p:nvSpPr>
        <p:spPr/>
        <p:txBody>
          <a:bodyPr/>
          <a:lstStyle/>
          <a:p>
            <a:r>
              <a:rPr lang="en-GB"/>
              <a:t>Click to edit Master title style</a:t>
            </a:r>
            <a:endParaRPr lang="en-ZA"/>
          </a:p>
        </p:txBody>
      </p:sp>
      <p:sp>
        <p:nvSpPr>
          <p:cNvPr id="3" name="Vertical Text Placeholder 2">
            <a:extLst>
              <a:ext uri="{FF2B5EF4-FFF2-40B4-BE49-F238E27FC236}">
                <a16:creationId xmlns:a16="http://schemas.microsoft.com/office/drawing/2014/main" id="{098E234D-FC06-2D9D-ED01-7FE50255A74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4" name="Date Placeholder 3">
            <a:extLst>
              <a:ext uri="{FF2B5EF4-FFF2-40B4-BE49-F238E27FC236}">
                <a16:creationId xmlns:a16="http://schemas.microsoft.com/office/drawing/2014/main" id="{22F68CC0-07F1-BAC4-2A44-0575A9AEFB0F}"/>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5" name="Footer Placeholder 4">
            <a:extLst>
              <a:ext uri="{FF2B5EF4-FFF2-40B4-BE49-F238E27FC236}">
                <a16:creationId xmlns:a16="http://schemas.microsoft.com/office/drawing/2014/main" id="{7BAC0D5F-6866-B405-4C8C-05581999F10F}"/>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6DC32A46-B4C5-E421-0AFB-C63931632DEF}"/>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1468319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98F562-5564-526E-DAE3-92754BA1D5C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ZA"/>
          </a:p>
        </p:txBody>
      </p:sp>
      <p:sp>
        <p:nvSpPr>
          <p:cNvPr id="3" name="Vertical Text Placeholder 2">
            <a:extLst>
              <a:ext uri="{FF2B5EF4-FFF2-40B4-BE49-F238E27FC236}">
                <a16:creationId xmlns:a16="http://schemas.microsoft.com/office/drawing/2014/main" id="{C4D8ABBB-E020-A75B-D2B8-174F05D7D8E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4" name="Date Placeholder 3">
            <a:extLst>
              <a:ext uri="{FF2B5EF4-FFF2-40B4-BE49-F238E27FC236}">
                <a16:creationId xmlns:a16="http://schemas.microsoft.com/office/drawing/2014/main" id="{2A3C08D7-45E3-BA93-DABF-F733608D52B4}"/>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5" name="Footer Placeholder 4">
            <a:extLst>
              <a:ext uri="{FF2B5EF4-FFF2-40B4-BE49-F238E27FC236}">
                <a16:creationId xmlns:a16="http://schemas.microsoft.com/office/drawing/2014/main" id="{CAACFC16-11D1-AD01-6558-BF6B56F83ED7}"/>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4F6D61FF-AFEA-C894-3E6F-342010A24DB7}"/>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3192352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89A15-8A81-5AA8-AEB3-FB9971FA015E}"/>
              </a:ext>
            </a:extLst>
          </p:cNvPr>
          <p:cNvSpPr>
            <a:spLocks noGrp="1"/>
          </p:cNvSpPr>
          <p:nvPr>
            <p:ph type="title"/>
          </p:nvPr>
        </p:nvSpPr>
        <p:spPr/>
        <p:txBody>
          <a:bodyPr/>
          <a:lstStyle/>
          <a:p>
            <a:r>
              <a:rPr lang="en-GB"/>
              <a:t>Click to edit Master title style</a:t>
            </a:r>
            <a:endParaRPr lang="en-ZA"/>
          </a:p>
        </p:txBody>
      </p:sp>
      <p:sp>
        <p:nvSpPr>
          <p:cNvPr id="3" name="Content Placeholder 2">
            <a:extLst>
              <a:ext uri="{FF2B5EF4-FFF2-40B4-BE49-F238E27FC236}">
                <a16:creationId xmlns:a16="http://schemas.microsoft.com/office/drawing/2014/main" id="{C0F974BB-0018-A934-7701-A396EA4F34A2}"/>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4" name="Date Placeholder 3">
            <a:extLst>
              <a:ext uri="{FF2B5EF4-FFF2-40B4-BE49-F238E27FC236}">
                <a16:creationId xmlns:a16="http://schemas.microsoft.com/office/drawing/2014/main" id="{88DF8964-6EE2-BA2F-DD85-287423D49C23}"/>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5" name="Footer Placeholder 4">
            <a:extLst>
              <a:ext uri="{FF2B5EF4-FFF2-40B4-BE49-F238E27FC236}">
                <a16:creationId xmlns:a16="http://schemas.microsoft.com/office/drawing/2014/main" id="{FB840AD8-1C57-3759-E12C-7AA94C151C30}"/>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93942DB9-9012-76DE-FC55-2B4C5D456F81}"/>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44823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B5935-E9E4-1C44-A4BE-C1B6CD85BD2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ZA"/>
          </a:p>
        </p:txBody>
      </p:sp>
      <p:sp>
        <p:nvSpPr>
          <p:cNvPr id="3" name="Text Placeholder 2">
            <a:extLst>
              <a:ext uri="{FF2B5EF4-FFF2-40B4-BE49-F238E27FC236}">
                <a16:creationId xmlns:a16="http://schemas.microsoft.com/office/drawing/2014/main" id="{474BF8E8-BA30-54A6-366F-F2A86F0A1E5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3BC236E-8FC2-89EA-F5B9-45FC113452F2}"/>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5" name="Footer Placeholder 4">
            <a:extLst>
              <a:ext uri="{FF2B5EF4-FFF2-40B4-BE49-F238E27FC236}">
                <a16:creationId xmlns:a16="http://schemas.microsoft.com/office/drawing/2014/main" id="{1A0C5E05-5183-DC61-684A-A9B09C864770}"/>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C2AEF5BF-3737-5CAD-704C-AD87C99EC418}"/>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801487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B4A7F-4318-600E-92CE-9448EA8D58B3}"/>
              </a:ext>
            </a:extLst>
          </p:cNvPr>
          <p:cNvSpPr>
            <a:spLocks noGrp="1"/>
          </p:cNvSpPr>
          <p:nvPr>
            <p:ph type="title"/>
          </p:nvPr>
        </p:nvSpPr>
        <p:spPr/>
        <p:txBody>
          <a:bodyPr/>
          <a:lstStyle/>
          <a:p>
            <a:r>
              <a:rPr lang="en-GB"/>
              <a:t>Click to edit Master title style</a:t>
            </a:r>
            <a:endParaRPr lang="en-ZA"/>
          </a:p>
        </p:txBody>
      </p:sp>
      <p:sp>
        <p:nvSpPr>
          <p:cNvPr id="3" name="Content Placeholder 2">
            <a:extLst>
              <a:ext uri="{FF2B5EF4-FFF2-40B4-BE49-F238E27FC236}">
                <a16:creationId xmlns:a16="http://schemas.microsoft.com/office/drawing/2014/main" id="{CA9E8719-C95E-60E4-0259-557B4F58D9A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4" name="Content Placeholder 3">
            <a:extLst>
              <a:ext uri="{FF2B5EF4-FFF2-40B4-BE49-F238E27FC236}">
                <a16:creationId xmlns:a16="http://schemas.microsoft.com/office/drawing/2014/main" id="{9FD7B795-2FB0-ABCF-A933-F6F695F5E72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5" name="Date Placeholder 4">
            <a:extLst>
              <a:ext uri="{FF2B5EF4-FFF2-40B4-BE49-F238E27FC236}">
                <a16:creationId xmlns:a16="http://schemas.microsoft.com/office/drawing/2014/main" id="{D2F6F950-91C2-92F7-05B8-EB4ED45F4258}"/>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6" name="Footer Placeholder 5">
            <a:extLst>
              <a:ext uri="{FF2B5EF4-FFF2-40B4-BE49-F238E27FC236}">
                <a16:creationId xmlns:a16="http://schemas.microsoft.com/office/drawing/2014/main" id="{A1999AE7-6469-9C6E-ADF2-318051E72232}"/>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947AF50C-C13C-7BB8-B7E6-3886F0F4353C}"/>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382568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18377-1EA5-DADA-E0A1-8DB4B25D2256}"/>
              </a:ext>
            </a:extLst>
          </p:cNvPr>
          <p:cNvSpPr>
            <a:spLocks noGrp="1"/>
          </p:cNvSpPr>
          <p:nvPr>
            <p:ph type="title"/>
          </p:nvPr>
        </p:nvSpPr>
        <p:spPr>
          <a:xfrm>
            <a:off x="839788" y="365125"/>
            <a:ext cx="10515600" cy="1325563"/>
          </a:xfrm>
        </p:spPr>
        <p:txBody>
          <a:bodyPr/>
          <a:lstStyle/>
          <a:p>
            <a:r>
              <a:rPr lang="en-GB"/>
              <a:t>Click to edit Master title style</a:t>
            </a:r>
            <a:endParaRPr lang="en-ZA"/>
          </a:p>
        </p:txBody>
      </p:sp>
      <p:sp>
        <p:nvSpPr>
          <p:cNvPr id="3" name="Text Placeholder 2">
            <a:extLst>
              <a:ext uri="{FF2B5EF4-FFF2-40B4-BE49-F238E27FC236}">
                <a16:creationId xmlns:a16="http://schemas.microsoft.com/office/drawing/2014/main" id="{60ED3CFD-4D8A-74C7-6BC9-8BC2C3266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406AFF1-1855-6016-D7C0-3C6BB1ED4E7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5" name="Text Placeholder 4">
            <a:extLst>
              <a:ext uri="{FF2B5EF4-FFF2-40B4-BE49-F238E27FC236}">
                <a16:creationId xmlns:a16="http://schemas.microsoft.com/office/drawing/2014/main" id="{FFDA2036-5253-4CC6-E7F0-8B2A7AA2DE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FD677A7-1B87-B07D-0970-8D7A4A30F16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7" name="Date Placeholder 6">
            <a:extLst>
              <a:ext uri="{FF2B5EF4-FFF2-40B4-BE49-F238E27FC236}">
                <a16:creationId xmlns:a16="http://schemas.microsoft.com/office/drawing/2014/main" id="{766D18A9-9528-6189-EFE9-FD4570FD21AD}"/>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8" name="Footer Placeholder 7">
            <a:extLst>
              <a:ext uri="{FF2B5EF4-FFF2-40B4-BE49-F238E27FC236}">
                <a16:creationId xmlns:a16="http://schemas.microsoft.com/office/drawing/2014/main" id="{021BBFC3-515B-2F64-E76F-BDEEAC4CA20D}"/>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0E56C2AD-810A-F252-A1EC-849CA895C8A3}"/>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95796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DD9F3-F8C2-1A8F-46B3-BAB48192C40A}"/>
              </a:ext>
            </a:extLst>
          </p:cNvPr>
          <p:cNvSpPr>
            <a:spLocks noGrp="1"/>
          </p:cNvSpPr>
          <p:nvPr>
            <p:ph type="title"/>
          </p:nvPr>
        </p:nvSpPr>
        <p:spPr/>
        <p:txBody>
          <a:bodyPr/>
          <a:lstStyle/>
          <a:p>
            <a:r>
              <a:rPr lang="en-GB"/>
              <a:t>Click to edit Master title style</a:t>
            </a:r>
            <a:endParaRPr lang="en-ZA"/>
          </a:p>
        </p:txBody>
      </p:sp>
      <p:sp>
        <p:nvSpPr>
          <p:cNvPr id="3" name="Date Placeholder 2">
            <a:extLst>
              <a:ext uri="{FF2B5EF4-FFF2-40B4-BE49-F238E27FC236}">
                <a16:creationId xmlns:a16="http://schemas.microsoft.com/office/drawing/2014/main" id="{E6B00330-5F4C-3210-5168-1036BBC77457}"/>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4" name="Footer Placeholder 3">
            <a:extLst>
              <a:ext uri="{FF2B5EF4-FFF2-40B4-BE49-F238E27FC236}">
                <a16:creationId xmlns:a16="http://schemas.microsoft.com/office/drawing/2014/main" id="{D5DA8BE4-EFF6-9C26-3E1C-A6D67C94962D}"/>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15E9697F-FB12-E622-58D3-520B701C7600}"/>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201021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3483A7-A895-FCD8-950A-C002B79E876C}"/>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3" name="Footer Placeholder 2">
            <a:extLst>
              <a:ext uri="{FF2B5EF4-FFF2-40B4-BE49-F238E27FC236}">
                <a16:creationId xmlns:a16="http://schemas.microsoft.com/office/drawing/2014/main" id="{2CCE426F-66E0-E8C8-2A9A-DA813D832B35}"/>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7ECC4D62-EDD1-9E55-7C1F-1EC56DFB7258}"/>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829868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965CD-DC4B-791E-171E-33EE1EA25C3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ZA"/>
          </a:p>
        </p:txBody>
      </p:sp>
      <p:sp>
        <p:nvSpPr>
          <p:cNvPr id="3" name="Content Placeholder 2">
            <a:extLst>
              <a:ext uri="{FF2B5EF4-FFF2-40B4-BE49-F238E27FC236}">
                <a16:creationId xmlns:a16="http://schemas.microsoft.com/office/drawing/2014/main" id="{38C62562-783C-5553-3DA9-398CF8F1E9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4" name="Text Placeholder 3">
            <a:extLst>
              <a:ext uri="{FF2B5EF4-FFF2-40B4-BE49-F238E27FC236}">
                <a16:creationId xmlns:a16="http://schemas.microsoft.com/office/drawing/2014/main" id="{CB35D238-9FC8-0088-35ED-1AD94D32F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11269B4-9629-2F28-BED2-7D2001AB134C}"/>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6" name="Footer Placeholder 5">
            <a:extLst>
              <a:ext uri="{FF2B5EF4-FFF2-40B4-BE49-F238E27FC236}">
                <a16:creationId xmlns:a16="http://schemas.microsoft.com/office/drawing/2014/main" id="{63A5D67C-198E-C548-9870-345B88652E7B}"/>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8098C287-B28E-4A6D-BB2B-23EB2920D1AA}"/>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963227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5B47F-C57F-4586-39D8-1F19542166D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ZA"/>
          </a:p>
        </p:txBody>
      </p:sp>
      <p:sp>
        <p:nvSpPr>
          <p:cNvPr id="3" name="Picture Placeholder 2">
            <a:extLst>
              <a:ext uri="{FF2B5EF4-FFF2-40B4-BE49-F238E27FC236}">
                <a16:creationId xmlns:a16="http://schemas.microsoft.com/office/drawing/2014/main" id="{2E371A30-177C-BA7E-84AA-87B8557EDC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12B4DA10-147F-3C18-5AA2-A0CCCA11DD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1435E5B-EDB3-476F-83D1-70EF07B518E3}"/>
              </a:ext>
            </a:extLst>
          </p:cNvPr>
          <p:cNvSpPr>
            <a:spLocks noGrp="1"/>
          </p:cNvSpPr>
          <p:nvPr>
            <p:ph type="dt" sz="half" idx="10"/>
          </p:nvPr>
        </p:nvSpPr>
        <p:spPr/>
        <p:txBody>
          <a:bodyPr/>
          <a:lstStyle/>
          <a:p>
            <a:fld id="{2098BA76-8614-47E0-875C-C9A370C08FA6}" type="datetimeFigureOut">
              <a:rPr lang="en-ZA" smtClean="0"/>
              <a:t>2025/09/25</a:t>
            </a:fld>
            <a:endParaRPr lang="en-ZA"/>
          </a:p>
        </p:txBody>
      </p:sp>
      <p:sp>
        <p:nvSpPr>
          <p:cNvPr id="6" name="Footer Placeholder 5">
            <a:extLst>
              <a:ext uri="{FF2B5EF4-FFF2-40B4-BE49-F238E27FC236}">
                <a16:creationId xmlns:a16="http://schemas.microsoft.com/office/drawing/2014/main" id="{C2C325EF-A5BD-AF14-EE35-19481FBFBB8A}"/>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73CCFE40-CEB3-279F-D5C1-0FFA171670C1}"/>
              </a:ext>
            </a:extLst>
          </p:cNvPr>
          <p:cNvSpPr>
            <a:spLocks noGrp="1"/>
          </p:cNvSpPr>
          <p:nvPr>
            <p:ph type="sldNum" sz="quarter" idx="12"/>
          </p:nvPr>
        </p:nvSpPr>
        <p:spPr/>
        <p:txBody>
          <a:bodyPr/>
          <a:lstStyle/>
          <a:p>
            <a:fld id="{37B94E8B-FA54-4CEB-B5A1-2BBA5C71F621}" type="slidenum">
              <a:rPr lang="en-ZA" smtClean="0"/>
              <a:t>‹#›</a:t>
            </a:fld>
            <a:endParaRPr lang="en-ZA"/>
          </a:p>
        </p:txBody>
      </p:sp>
    </p:spTree>
    <p:extLst>
      <p:ext uri="{BB962C8B-B14F-4D97-AF65-F5344CB8AC3E}">
        <p14:creationId xmlns:p14="http://schemas.microsoft.com/office/powerpoint/2010/main" val="3747379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E53AFD-15DB-BBC5-123F-89E622BA92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ZA"/>
          </a:p>
        </p:txBody>
      </p:sp>
      <p:sp>
        <p:nvSpPr>
          <p:cNvPr id="3" name="Text Placeholder 2">
            <a:extLst>
              <a:ext uri="{FF2B5EF4-FFF2-40B4-BE49-F238E27FC236}">
                <a16:creationId xmlns:a16="http://schemas.microsoft.com/office/drawing/2014/main" id="{B3B5438A-7FA9-B5A9-1135-01FFC24716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4" name="Date Placeholder 3">
            <a:extLst>
              <a:ext uri="{FF2B5EF4-FFF2-40B4-BE49-F238E27FC236}">
                <a16:creationId xmlns:a16="http://schemas.microsoft.com/office/drawing/2014/main" id="{69531460-90EC-E66D-D56C-C0137AB716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98BA76-8614-47E0-875C-C9A370C08FA6}" type="datetimeFigureOut">
              <a:rPr lang="en-ZA" smtClean="0"/>
              <a:t>2025/09/25</a:t>
            </a:fld>
            <a:endParaRPr lang="en-ZA"/>
          </a:p>
        </p:txBody>
      </p:sp>
      <p:sp>
        <p:nvSpPr>
          <p:cNvPr id="5" name="Footer Placeholder 4">
            <a:extLst>
              <a:ext uri="{FF2B5EF4-FFF2-40B4-BE49-F238E27FC236}">
                <a16:creationId xmlns:a16="http://schemas.microsoft.com/office/drawing/2014/main" id="{076D5811-EA63-18BF-D05F-A631377644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ZA"/>
          </a:p>
        </p:txBody>
      </p:sp>
      <p:sp>
        <p:nvSpPr>
          <p:cNvPr id="6" name="Slide Number Placeholder 5">
            <a:extLst>
              <a:ext uri="{FF2B5EF4-FFF2-40B4-BE49-F238E27FC236}">
                <a16:creationId xmlns:a16="http://schemas.microsoft.com/office/drawing/2014/main" id="{217107FA-94D3-1B09-ABF0-78CCC888E0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7B94E8B-FA54-4CEB-B5A1-2BBA5C71F621}" type="slidenum">
              <a:rPr lang="en-ZA" smtClean="0"/>
              <a:t>‹#›</a:t>
            </a:fld>
            <a:endParaRPr lang="en-ZA"/>
          </a:p>
        </p:txBody>
      </p:sp>
    </p:spTree>
    <p:extLst>
      <p:ext uri="{BB962C8B-B14F-4D97-AF65-F5344CB8AC3E}">
        <p14:creationId xmlns:p14="http://schemas.microsoft.com/office/powerpoint/2010/main" val="3461315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developer.ibm.com/articles/cc-unsupervised-learning-data-classification/" TargetMode="External"/><Relationship Id="rId2" Type="http://schemas.openxmlformats.org/officeDocument/2006/relationships/hyperlink" Target="https://www.sciencedirect.com/topics/earth-and-planetary-sciences/supervised-classification" TargetMode="External"/><Relationship Id="rId1" Type="http://schemas.openxmlformats.org/officeDocument/2006/relationships/slideLayout" Target="../slideLayouts/slideLayout7.xml"/><Relationship Id="rId5" Type="http://schemas.openxmlformats.org/officeDocument/2006/relationships/hyperlink" Target="https://metana.io/blog/deep-learning-models-for-classification-a-comprehensive-guide/" TargetMode="External"/><Relationship Id="rId4" Type="http://schemas.openxmlformats.org/officeDocument/2006/relationships/hyperlink" Target="https://gisgeography.com/obia-object-based-image-analysis-geobia/"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dataspace.copernicus.eu/data-collections/copernicus-sentinel-data" TargetMode="External"/><Relationship Id="rId2" Type="http://schemas.openxmlformats.org/officeDocument/2006/relationships/hyperlink" Target="https://landsat.gsfc.nasa.gov/data/" TargetMode="Externa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and Cover Classification YOLO Instance Segmentation Dataset by ThreeWHeeler">
            <a:extLst>
              <a:ext uri="{FF2B5EF4-FFF2-40B4-BE49-F238E27FC236}">
                <a16:creationId xmlns:a16="http://schemas.microsoft.com/office/drawing/2014/main" id="{DBCD24D2-A707-ED66-784A-AA843DE030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5334000" y="-1"/>
            <a:ext cx="6858000" cy="6858000"/>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1028" name="Picture 4" descr="Über den Wolken: Copernicus Sentinel-1-Satellit mit Blick auf die Erde. |  Heute.at">
            <a:extLst>
              <a:ext uri="{FF2B5EF4-FFF2-40B4-BE49-F238E27FC236}">
                <a16:creationId xmlns:a16="http://schemas.microsoft.com/office/drawing/2014/main" id="{52D0C4AE-1767-CC81-8EBC-E8A4623B0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34000" cy="3001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AB0467D-1DF6-F714-2AE4-D6A812C3BC6B}"/>
              </a:ext>
            </a:extLst>
          </p:cNvPr>
          <p:cNvSpPr txBox="1"/>
          <p:nvPr/>
        </p:nvSpPr>
        <p:spPr>
          <a:xfrm>
            <a:off x="0" y="3001037"/>
            <a:ext cx="5334000" cy="2308324"/>
          </a:xfrm>
          <a:prstGeom prst="rect">
            <a:avLst/>
          </a:prstGeom>
          <a:solidFill>
            <a:schemeClr val="bg1"/>
          </a:solidFill>
          <a:ln>
            <a:solidFill>
              <a:schemeClr val="bg1"/>
            </a:solidFill>
          </a:ln>
        </p:spPr>
        <p:txBody>
          <a:bodyPr wrap="square" rtlCol="0">
            <a:spAutoFit/>
          </a:bodyPr>
          <a:lstStyle/>
          <a:p>
            <a:r>
              <a:rPr lang="en-ZA" sz="4800" dirty="0"/>
              <a:t>Land Cover Change: Detection and Classification</a:t>
            </a:r>
          </a:p>
        </p:txBody>
      </p:sp>
      <p:pic>
        <p:nvPicPr>
          <p:cNvPr id="1032" name="Picture 8" descr="extent of Rockweed Intertidal landcover class - PICRYL - Public Domain  Media Search Engine Public Domain Search">
            <a:extLst>
              <a:ext uri="{FF2B5EF4-FFF2-40B4-BE49-F238E27FC236}">
                <a16:creationId xmlns:a16="http://schemas.microsoft.com/office/drawing/2014/main" id="{E199C057-7191-77F9-FC9F-2DCF92455D0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6329"/>
          <a:stretch>
            <a:fillRect/>
          </a:stretch>
        </p:blipFill>
        <p:spPr bwMode="auto">
          <a:xfrm rot="5400000">
            <a:off x="1892680" y="3416681"/>
            <a:ext cx="1548640" cy="53339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378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49D6A-1FC1-A0CF-FA8E-66F44AAA8A8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64651B1-5712-36A5-E4F3-6F9D590EC14A}"/>
              </a:ext>
            </a:extLst>
          </p:cNvPr>
          <p:cNvSpPr txBox="1"/>
          <p:nvPr/>
        </p:nvSpPr>
        <p:spPr>
          <a:xfrm>
            <a:off x="117987" y="150219"/>
            <a:ext cx="11956026" cy="523220"/>
          </a:xfrm>
          <a:prstGeom prst="rect">
            <a:avLst/>
          </a:prstGeom>
          <a:solidFill>
            <a:schemeClr val="bg1"/>
          </a:solidFill>
        </p:spPr>
        <p:txBody>
          <a:bodyPr wrap="square" rtlCol="0">
            <a:spAutoFit/>
          </a:bodyPr>
          <a:lstStyle/>
          <a:p>
            <a:endParaRPr lang="en-ZA" sz="2800" dirty="0"/>
          </a:p>
        </p:txBody>
      </p:sp>
      <p:sp>
        <p:nvSpPr>
          <p:cNvPr id="4" name="TextBox 3">
            <a:extLst>
              <a:ext uri="{FF2B5EF4-FFF2-40B4-BE49-F238E27FC236}">
                <a16:creationId xmlns:a16="http://schemas.microsoft.com/office/drawing/2014/main" id="{9EC9B7CB-9873-7829-0C61-3F71D0607B46}"/>
              </a:ext>
            </a:extLst>
          </p:cNvPr>
          <p:cNvSpPr txBox="1"/>
          <p:nvPr/>
        </p:nvSpPr>
        <p:spPr>
          <a:xfrm>
            <a:off x="298859" y="1230389"/>
            <a:ext cx="3981740" cy="4832092"/>
          </a:xfrm>
          <a:prstGeom prst="rect">
            <a:avLst/>
          </a:prstGeom>
          <a:solidFill>
            <a:schemeClr val="bg1"/>
          </a:solidFill>
          <a:ln>
            <a:solidFill>
              <a:schemeClr val="tx1"/>
            </a:solidFill>
          </a:ln>
        </p:spPr>
        <p:txBody>
          <a:bodyPr wrap="square" rtlCol="0">
            <a:spAutoFit/>
          </a:bodyPr>
          <a:lstStyle/>
          <a:p>
            <a:r>
              <a:rPr lang="en-ZA" sz="2800" dirty="0"/>
              <a:t>Land cover classification entails the labelling and grouping of different pixels within an image, and although this can be done manually, machine learning algorithms have enabled this process to become quick, simple to use and cost-effective.</a:t>
            </a:r>
          </a:p>
        </p:txBody>
      </p:sp>
      <p:pic>
        <p:nvPicPr>
          <p:cNvPr id="9222" name="Picture 6">
            <a:extLst>
              <a:ext uri="{FF2B5EF4-FFF2-40B4-BE49-F238E27FC236}">
                <a16:creationId xmlns:a16="http://schemas.microsoft.com/office/drawing/2014/main" id="{3C256113-B1C5-5B00-B7D4-91DC848E72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7148" y="1230389"/>
            <a:ext cx="7614852" cy="4890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582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970055-2E59-DA37-592A-F2FCA5692BF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96F9819-A92B-D007-D337-7F4FB4319DD7}"/>
              </a:ext>
            </a:extLst>
          </p:cNvPr>
          <p:cNvSpPr txBox="1"/>
          <p:nvPr/>
        </p:nvSpPr>
        <p:spPr>
          <a:xfrm>
            <a:off x="117987" y="150219"/>
            <a:ext cx="11956026" cy="523220"/>
          </a:xfrm>
          <a:prstGeom prst="rect">
            <a:avLst/>
          </a:prstGeom>
          <a:solidFill>
            <a:schemeClr val="bg1"/>
          </a:solidFill>
        </p:spPr>
        <p:txBody>
          <a:bodyPr wrap="square" rtlCol="0">
            <a:spAutoFit/>
          </a:bodyPr>
          <a:lstStyle/>
          <a:p>
            <a:endParaRPr lang="en-ZA" sz="2800" dirty="0"/>
          </a:p>
        </p:txBody>
      </p:sp>
      <p:sp>
        <p:nvSpPr>
          <p:cNvPr id="4" name="TextBox 3">
            <a:extLst>
              <a:ext uri="{FF2B5EF4-FFF2-40B4-BE49-F238E27FC236}">
                <a16:creationId xmlns:a16="http://schemas.microsoft.com/office/drawing/2014/main" id="{19662DC5-020D-0DE1-AE6C-0E8D0C6E30A6}"/>
              </a:ext>
            </a:extLst>
          </p:cNvPr>
          <p:cNvSpPr txBox="1"/>
          <p:nvPr/>
        </p:nvSpPr>
        <p:spPr>
          <a:xfrm>
            <a:off x="387350" y="915756"/>
            <a:ext cx="10319980" cy="5262979"/>
          </a:xfrm>
          <a:prstGeom prst="rect">
            <a:avLst/>
          </a:prstGeom>
          <a:solidFill>
            <a:schemeClr val="bg1"/>
          </a:solidFill>
          <a:ln>
            <a:noFill/>
          </a:ln>
        </p:spPr>
        <p:txBody>
          <a:bodyPr wrap="square" rtlCol="0">
            <a:spAutoFit/>
          </a:bodyPr>
          <a:lstStyle/>
          <a:p>
            <a:pPr marL="342900" indent="-342900">
              <a:buFont typeface="Arial" panose="020B0604020202020204" pitchFamily="34" charset="0"/>
              <a:buChar char="•"/>
            </a:pPr>
            <a:r>
              <a:rPr lang="en-ZA" sz="2400" i="1" dirty="0">
                <a:hlinkClick r:id="rId2"/>
              </a:rPr>
              <a:t>Supervised Classification</a:t>
            </a:r>
            <a:r>
              <a:rPr lang="en-ZA" sz="2400" dirty="0"/>
              <a:t>: Requires training the classifier using labelled samples of known land cover classes. The classifier then uses this training data to classify unlabelled pixels in the image. </a:t>
            </a:r>
          </a:p>
          <a:p>
            <a:pPr marL="342900" indent="-342900">
              <a:buFont typeface="Arial" panose="020B0604020202020204" pitchFamily="34" charset="0"/>
              <a:buChar char="•"/>
            </a:pPr>
            <a:r>
              <a:rPr lang="en-ZA" sz="2400" i="1" dirty="0">
                <a:hlinkClick r:id="rId3"/>
              </a:rPr>
              <a:t>Unsupervised Classification</a:t>
            </a:r>
            <a:r>
              <a:rPr lang="en-ZA" sz="2400" dirty="0"/>
              <a:t>: Does not require labelled samples. The classifier automatically groups pixels based on their spectral similarity, without prior knowledge of the land cover classes. </a:t>
            </a:r>
          </a:p>
          <a:p>
            <a:pPr marL="342900" indent="-342900">
              <a:buFont typeface="Arial" panose="020B0604020202020204" pitchFamily="34" charset="0"/>
              <a:buChar char="•"/>
            </a:pPr>
            <a:r>
              <a:rPr lang="en-ZA" sz="2400" i="1" dirty="0">
                <a:hlinkClick r:id="rId4"/>
              </a:rPr>
              <a:t>Object-Based Image Analysis (OBIA</a:t>
            </a:r>
            <a:r>
              <a:rPr lang="en-ZA" sz="2400" dirty="0">
                <a:hlinkClick r:id="rId4"/>
              </a:rPr>
              <a:t>)</a:t>
            </a:r>
            <a:r>
              <a:rPr lang="en-ZA" sz="2400" dirty="0"/>
              <a:t>: Focuses on analysing image objects (groups of connected pixels) rather than individual pixels. OBIA algorithms consider both spectral and spatial information, resulting in more accurate classifications, especially for complex landscapes. </a:t>
            </a:r>
          </a:p>
          <a:p>
            <a:pPr marL="342900" indent="-342900">
              <a:buFont typeface="Arial" panose="020B0604020202020204" pitchFamily="34" charset="0"/>
              <a:buChar char="•"/>
            </a:pPr>
            <a:r>
              <a:rPr lang="en-ZA" sz="2400" i="1" dirty="0">
                <a:hlinkClick r:id="rId5"/>
              </a:rPr>
              <a:t>Deep Learning Classification</a:t>
            </a:r>
            <a:r>
              <a:rPr lang="en-ZA" sz="2400" i="1" dirty="0"/>
              <a:t>:</a:t>
            </a:r>
            <a:r>
              <a:rPr lang="en-ZA" sz="2400" dirty="0"/>
              <a:t> Uses deep neural networks to extract features from images and classify pixels into different land cover classes. Deep learning methods have shown promise for achieving high accuracy in image classification tasks.</a:t>
            </a:r>
            <a:r>
              <a:rPr lang="en-US" sz="2400" dirty="0"/>
              <a:t> </a:t>
            </a:r>
            <a:endParaRPr lang="en-ZA" sz="2400" dirty="0"/>
          </a:p>
        </p:txBody>
      </p:sp>
      <p:sp>
        <p:nvSpPr>
          <p:cNvPr id="3" name="TextBox 2">
            <a:extLst>
              <a:ext uri="{FF2B5EF4-FFF2-40B4-BE49-F238E27FC236}">
                <a16:creationId xmlns:a16="http://schemas.microsoft.com/office/drawing/2014/main" id="{72555420-4014-5D15-AF91-2B482DC57FA8}"/>
              </a:ext>
            </a:extLst>
          </p:cNvPr>
          <p:cNvSpPr txBox="1"/>
          <p:nvPr/>
        </p:nvSpPr>
        <p:spPr>
          <a:xfrm>
            <a:off x="117987" y="148266"/>
            <a:ext cx="11956026" cy="646331"/>
          </a:xfrm>
          <a:prstGeom prst="rect">
            <a:avLst/>
          </a:prstGeom>
          <a:solidFill>
            <a:schemeClr val="bg1"/>
          </a:solidFill>
        </p:spPr>
        <p:txBody>
          <a:bodyPr wrap="square" rtlCol="0">
            <a:spAutoFit/>
          </a:bodyPr>
          <a:lstStyle/>
          <a:p>
            <a:r>
              <a:rPr lang="en-ZA" sz="3600" dirty="0"/>
              <a:t>Classification Methods </a:t>
            </a:r>
            <a:r>
              <a:rPr lang="en-ZA" sz="1400" dirty="0"/>
              <a:t>(click the titles to read more about each method </a:t>
            </a:r>
            <a:r>
              <a:rPr lang="en-GB" sz="1400" dirty="0">
                <a:solidFill>
                  <a:srgbClr val="1F1F1F"/>
                </a:solidFill>
                <a:latin typeface="ElsevierGulliver"/>
              </a:rPr>
              <a:t>😊</a:t>
            </a:r>
            <a:r>
              <a:rPr lang="en-ZA" sz="1400" dirty="0"/>
              <a:t>)</a:t>
            </a:r>
            <a:endParaRPr lang="en-ZA" sz="3600" dirty="0"/>
          </a:p>
        </p:txBody>
      </p:sp>
    </p:spTree>
    <p:extLst>
      <p:ext uri="{BB962C8B-B14F-4D97-AF65-F5344CB8AC3E}">
        <p14:creationId xmlns:p14="http://schemas.microsoft.com/office/powerpoint/2010/main" val="175043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C7217-63BF-C2C7-0389-596AE699BC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0E2152D-33E4-2B3E-8CFA-303151596E31}"/>
              </a:ext>
            </a:extLst>
          </p:cNvPr>
          <p:cNvSpPr txBox="1"/>
          <p:nvPr/>
        </p:nvSpPr>
        <p:spPr>
          <a:xfrm>
            <a:off x="134409" y="160050"/>
            <a:ext cx="11923182" cy="830997"/>
          </a:xfrm>
          <a:prstGeom prst="rect">
            <a:avLst/>
          </a:prstGeom>
          <a:solidFill>
            <a:schemeClr val="bg1"/>
          </a:solidFill>
        </p:spPr>
        <p:txBody>
          <a:bodyPr wrap="square" rtlCol="0">
            <a:spAutoFit/>
          </a:bodyPr>
          <a:lstStyle/>
          <a:p>
            <a:r>
              <a:rPr lang="en-ZA" sz="4800" dirty="0"/>
              <a:t>Why map land cover change?</a:t>
            </a:r>
          </a:p>
        </p:txBody>
      </p:sp>
      <p:sp>
        <p:nvSpPr>
          <p:cNvPr id="6" name="TextBox 5">
            <a:extLst>
              <a:ext uri="{FF2B5EF4-FFF2-40B4-BE49-F238E27FC236}">
                <a16:creationId xmlns:a16="http://schemas.microsoft.com/office/drawing/2014/main" id="{4D662532-CBCF-79E0-8908-D84DC2838313}"/>
              </a:ext>
            </a:extLst>
          </p:cNvPr>
          <p:cNvSpPr txBox="1"/>
          <p:nvPr/>
        </p:nvSpPr>
        <p:spPr>
          <a:xfrm>
            <a:off x="134409" y="1039272"/>
            <a:ext cx="12057591" cy="1200329"/>
          </a:xfrm>
          <a:prstGeom prst="rect">
            <a:avLst/>
          </a:prstGeom>
          <a:noFill/>
        </p:spPr>
        <p:txBody>
          <a:bodyPr wrap="square">
            <a:spAutoFit/>
          </a:bodyPr>
          <a:lstStyle/>
          <a:p>
            <a:r>
              <a:rPr lang="en-GB" sz="2400" dirty="0"/>
              <a:t>Mapping land cover change provides information for monitoring environmental dynamics, understanding the impacts of land types on biodiversity and climate, and supporting sustainable land management, spatial planning and conservation efforts. </a:t>
            </a:r>
            <a:endParaRPr lang="en-ZA" sz="3200" dirty="0"/>
          </a:p>
        </p:txBody>
      </p:sp>
      <p:pic>
        <p:nvPicPr>
          <p:cNvPr id="11266" name="Picture 2" descr="Locations reported by various studies as undergoing high r… | Flickr">
            <a:extLst>
              <a:ext uri="{FF2B5EF4-FFF2-40B4-BE49-F238E27FC236}">
                <a16:creationId xmlns:a16="http://schemas.microsoft.com/office/drawing/2014/main" id="{30FF46C7-F44D-0C6B-BC2A-0919EC486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303" y="2239601"/>
            <a:ext cx="8161023" cy="4570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057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EB0A1C-1523-416C-AC92-F209F513B607}"/>
              </a:ext>
            </a:extLst>
          </p:cNvPr>
          <p:cNvSpPr txBox="1"/>
          <p:nvPr/>
        </p:nvSpPr>
        <p:spPr>
          <a:xfrm>
            <a:off x="134409" y="160050"/>
            <a:ext cx="7996868" cy="830997"/>
          </a:xfrm>
          <a:prstGeom prst="rect">
            <a:avLst/>
          </a:prstGeom>
          <a:solidFill>
            <a:schemeClr val="bg1"/>
          </a:solidFill>
        </p:spPr>
        <p:txBody>
          <a:bodyPr wrap="square" rtlCol="0">
            <a:spAutoFit/>
          </a:bodyPr>
          <a:lstStyle/>
          <a:p>
            <a:r>
              <a:rPr lang="en-ZA" sz="4800" dirty="0"/>
              <a:t>What is land cover change?</a:t>
            </a:r>
          </a:p>
        </p:txBody>
      </p:sp>
      <p:sp>
        <p:nvSpPr>
          <p:cNvPr id="6" name="TextBox 5">
            <a:extLst>
              <a:ext uri="{FF2B5EF4-FFF2-40B4-BE49-F238E27FC236}">
                <a16:creationId xmlns:a16="http://schemas.microsoft.com/office/drawing/2014/main" id="{65387F94-D82F-C462-9BF2-AAAB304668C0}"/>
              </a:ext>
            </a:extLst>
          </p:cNvPr>
          <p:cNvSpPr txBox="1"/>
          <p:nvPr/>
        </p:nvSpPr>
        <p:spPr>
          <a:xfrm>
            <a:off x="134409" y="1166156"/>
            <a:ext cx="12057591" cy="830997"/>
          </a:xfrm>
          <a:prstGeom prst="rect">
            <a:avLst/>
          </a:prstGeom>
          <a:noFill/>
        </p:spPr>
        <p:txBody>
          <a:bodyPr wrap="square">
            <a:spAutoFit/>
          </a:bodyPr>
          <a:lstStyle/>
          <a:p>
            <a:r>
              <a:rPr lang="en-GB" sz="2400" b="0" i="0" dirty="0">
                <a:solidFill>
                  <a:srgbClr val="1F1F1F"/>
                </a:solidFill>
                <a:effectLst/>
                <a:latin typeface="ElsevierGulliver"/>
              </a:rPr>
              <a:t>Land cover change describes an alteration in the observable characteristics of a landscape</a:t>
            </a:r>
            <a:r>
              <a:rPr lang="en-GB" sz="2400" dirty="0">
                <a:solidFill>
                  <a:srgbClr val="1F1F1F"/>
                </a:solidFill>
                <a:latin typeface="ElsevierGulliver"/>
              </a:rPr>
              <a:t>, including, </a:t>
            </a:r>
            <a:r>
              <a:rPr lang="en-GB" sz="2400" i="1" dirty="0">
                <a:solidFill>
                  <a:srgbClr val="1F1F1F"/>
                </a:solidFill>
                <a:latin typeface="ElsevierGulliver"/>
              </a:rPr>
              <a:t>inter alia</a:t>
            </a:r>
            <a:r>
              <a:rPr lang="en-GB" sz="2400" dirty="0">
                <a:solidFill>
                  <a:srgbClr val="1F1F1F"/>
                </a:solidFill>
                <a:latin typeface="ElsevierGulliver"/>
              </a:rPr>
              <a:t>,</a:t>
            </a:r>
            <a:r>
              <a:rPr lang="en-GB" sz="2400" b="0" i="0" dirty="0">
                <a:solidFill>
                  <a:srgbClr val="1F1F1F"/>
                </a:solidFill>
                <a:effectLst/>
                <a:latin typeface="ElsevierGulliver"/>
              </a:rPr>
              <a:t> vegetation type, urban development and soil properties.</a:t>
            </a:r>
            <a:endParaRPr lang="en-ZA" sz="2400" dirty="0"/>
          </a:p>
        </p:txBody>
      </p:sp>
      <p:grpSp>
        <p:nvGrpSpPr>
          <p:cNvPr id="15" name="Group 14">
            <a:extLst>
              <a:ext uri="{FF2B5EF4-FFF2-40B4-BE49-F238E27FC236}">
                <a16:creationId xmlns:a16="http://schemas.microsoft.com/office/drawing/2014/main" id="{D2D8E973-5926-F604-25AB-49BDC49DA5A5}"/>
              </a:ext>
            </a:extLst>
          </p:cNvPr>
          <p:cNvGrpSpPr/>
          <p:nvPr/>
        </p:nvGrpSpPr>
        <p:grpSpPr>
          <a:xfrm>
            <a:off x="5152103" y="2329534"/>
            <a:ext cx="6578321" cy="4368416"/>
            <a:chOff x="255638" y="2196818"/>
            <a:chExt cx="6578321" cy="4368416"/>
          </a:xfrm>
        </p:grpSpPr>
        <p:pic>
          <p:nvPicPr>
            <p:cNvPr id="2050" name="Picture 2" descr="Deforestation, Brazil | An aerial shot shows the contrast be… | Flickr">
              <a:extLst>
                <a:ext uri="{FF2B5EF4-FFF2-40B4-BE49-F238E27FC236}">
                  <a16:creationId xmlns:a16="http://schemas.microsoft.com/office/drawing/2014/main" id="{362CF15E-5057-8BA7-AD9D-E9064B9044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55638" y="2196818"/>
              <a:ext cx="6578321" cy="436841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B0284CD-4737-6180-CFFE-C57E02281C39}"/>
                </a:ext>
              </a:extLst>
            </p:cNvPr>
            <p:cNvSpPr txBox="1"/>
            <p:nvPr/>
          </p:nvSpPr>
          <p:spPr>
            <a:xfrm>
              <a:off x="255638" y="2196818"/>
              <a:ext cx="1074957" cy="461665"/>
            </a:xfrm>
            <a:prstGeom prst="rect">
              <a:avLst/>
            </a:prstGeom>
            <a:solidFill>
              <a:schemeClr val="accent1">
                <a:lumMod val="20000"/>
                <a:lumOff val="80000"/>
                <a:alpha val="64000"/>
              </a:schemeClr>
            </a:solidFill>
          </p:spPr>
          <p:txBody>
            <a:bodyPr wrap="square" rtlCol="0">
              <a:spAutoFit/>
            </a:bodyPr>
            <a:lstStyle/>
            <a:p>
              <a:r>
                <a:rPr lang="en-ZA" sz="2400" i="1" dirty="0"/>
                <a:t>Before</a:t>
              </a:r>
            </a:p>
          </p:txBody>
        </p:sp>
        <p:sp>
          <p:nvSpPr>
            <p:cNvPr id="8" name="TextBox 7">
              <a:extLst>
                <a:ext uri="{FF2B5EF4-FFF2-40B4-BE49-F238E27FC236}">
                  <a16:creationId xmlns:a16="http://schemas.microsoft.com/office/drawing/2014/main" id="{4744EFC6-B3BD-FCFF-1D27-F5F396164E91}"/>
                </a:ext>
              </a:extLst>
            </p:cNvPr>
            <p:cNvSpPr txBox="1"/>
            <p:nvPr/>
          </p:nvSpPr>
          <p:spPr>
            <a:xfrm>
              <a:off x="5759002" y="6103569"/>
              <a:ext cx="1074957" cy="461665"/>
            </a:xfrm>
            <a:prstGeom prst="rect">
              <a:avLst/>
            </a:prstGeom>
            <a:solidFill>
              <a:schemeClr val="accent1">
                <a:lumMod val="20000"/>
                <a:lumOff val="80000"/>
                <a:alpha val="64000"/>
              </a:schemeClr>
            </a:solidFill>
          </p:spPr>
          <p:txBody>
            <a:bodyPr wrap="square" rtlCol="0">
              <a:spAutoFit/>
            </a:bodyPr>
            <a:lstStyle/>
            <a:p>
              <a:r>
                <a:rPr lang="en-ZA" sz="2400" i="1" dirty="0"/>
                <a:t>After</a:t>
              </a:r>
            </a:p>
          </p:txBody>
        </p:sp>
        <p:sp>
          <p:nvSpPr>
            <p:cNvPr id="9" name="TextBox 8">
              <a:extLst>
                <a:ext uri="{FF2B5EF4-FFF2-40B4-BE49-F238E27FC236}">
                  <a16:creationId xmlns:a16="http://schemas.microsoft.com/office/drawing/2014/main" id="{1AFE0C55-5F98-8AA8-5FFA-B322FDF8DB93}"/>
                </a:ext>
              </a:extLst>
            </p:cNvPr>
            <p:cNvSpPr txBox="1"/>
            <p:nvPr/>
          </p:nvSpPr>
          <p:spPr>
            <a:xfrm rot="19014138">
              <a:off x="2944410" y="4445282"/>
              <a:ext cx="1632185" cy="523220"/>
            </a:xfrm>
            <a:prstGeom prst="rect">
              <a:avLst/>
            </a:prstGeom>
            <a:noFill/>
          </p:spPr>
          <p:txBody>
            <a:bodyPr wrap="square" rtlCol="0">
              <a:spAutoFit/>
            </a:bodyPr>
            <a:lstStyle/>
            <a:p>
              <a:r>
                <a:rPr lang="en-ZA" sz="2800" b="1" i="1" dirty="0"/>
                <a:t>Change</a:t>
              </a:r>
            </a:p>
          </p:txBody>
        </p:sp>
        <p:cxnSp>
          <p:nvCxnSpPr>
            <p:cNvPr id="11" name="Straight Connector 10">
              <a:extLst>
                <a:ext uri="{FF2B5EF4-FFF2-40B4-BE49-F238E27FC236}">
                  <a16:creationId xmlns:a16="http://schemas.microsoft.com/office/drawing/2014/main" id="{03381976-EF3D-DB11-297D-C675398CCF20}"/>
                </a:ext>
              </a:extLst>
            </p:cNvPr>
            <p:cNvCxnSpPr>
              <a:cxnSpLocks/>
            </p:cNvCxnSpPr>
            <p:nvPr/>
          </p:nvCxnSpPr>
          <p:spPr>
            <a:xfrm flipV="1">
              <a:off x="1632155" y="5309419"/>
              <a:ext cx="1455174" cy="1255815"/>
            </a:xfrm>
            <a:prstGeom prst="line">
              <a:avLst/>
            </a:prstGeom>
            <a:ln w="28575">
              <a:solidFill>
                <a:schemeClr val="tx1"/>
              </a:solidFill>
              <a:prstDash val="dash"/>
            </a:ln>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355D8B03-1377-EBF5-04D0-928A4E7F57FA}"/>
                </a:ext>
              </a:extLst>
            </p:cNvPr>
            <p:cNvCxnSpPr>
              <a:cxnSpLocks/>
            </p:cNvCxnSpPr>
            <p:nvPr/>
          </p:nvCxnSpPr>
          <p:spPr>
            <a:xfrm flipV="1">
              <a:off x="4229380" y="2239211"/>
              <a:ext cx="2328736" cy="2010526"/>
            </a:xfrm>
            <a:prstGeom prst="line">
              <a:avLst/>
            </a:prstGeom>
            <a:ln w="28575">
              <a:solidFill>
                <a:schemeClr val="tx1"/>
              </a:solidFill>
              <a:prstDash val="dash"/>
            </a:ln>
          </p:spPr>
          <p:style>
            <a:lnRef idx="2">
              <a:schemeClr val="dk1"/>
            </a:lnRef>
            <a:fillRef idx="0">
              <a:schemeClr val="dk1"/>
            </a:fillRef>
            <a:effectRef idx="1">
              <a:schemeClr val="dk1"/>
            </a:effectRef>
            <a:fontRef idx="minor">
              <a:schemeClr val="tx1"/>
            </a:fontRef>
          </p:style>
        </p:cxnSp>
      </p:grpSp>
      <p:sp>
        <p:nvSpPr>
          <p:cNvPr id="16" name="TextBox 15">
            <a:extLst>
              <a:ext uri="{FF2B5EF4-FFF2-40B4-BE49-F238E27FC236}">
                <a16:creationId xmlns:a16="http://schemas.microsoft.com/office/drawing/2014/main" id="{8BB62839-40B1-B584-336F-1373898D9191}"/>
              </a:ext>
            </a:extLst>
          </p:cNvPr>
          <p:cNvSpPr txBox="1"/>
          <p:nvPr/>
        </p:nvSpPr>
        <p:spPr>
          <a:xfrm>
            <a:off x="357610" y="3997732"/>
            <a:ext cx="4601966" cy="769441"/>
          </a:xfrm>
          <a:prstGeom prst="rect">
            <a:avLst/>
          </a:prstGeom>
          <a:noFill/>
        </p:spPr>
        <p:txBody>
          <a:bodyPr wrap="square">
            <a:spAutoFit/>
          </a:bodyPr>
          <a:lstStyle/>
          <a:p>
            <a:r>
              <a:rPr lang="en-GB" sz="4400" b="0" i="0" dirty="0">
                <a:solidFill>
                  <a:srgbClr val="1F1F1F"/>
                </a:solidFill>
                <a:effectLst/>
                <a:latin typeface="ElsevierGulliver"/>
              </a:rPr>
              <a:t>e.g. Forest → Field</a:t>
            </a:r>
            <a:endParaRPr lang="en-ZA" sz="4400" dirty="0"/>
          </a:p>
        </p:txBody>
      </p:sp>
    </p:spTree>
    <p:extLst>
      <p:ext uri="{BB962C8B-B14F-4D97-AF65-F5344CB8AC3E}">
        <p14:creationId xmlns:p14="http://schemas.microsoft.com/office/powerpoint/2010/main" val="2582492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A5B84-DBCA-E787-8378-5466CC04B4D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EBFD00A-5C80-4697-48FC-1E5C17208A06}"/>
              </a:ext>
            </a:extLst>
          </p:cNvPr>
          <p:cNvSpPr txBox="1"/>
          <p:nvPr/>
        </p:nvSpPr>
        <p:spPr>
          <a:xfrm>
            <a:off x="0" y="-30748"/>
            <a:ext cx="11923182" cy="830997"/>
          </a:xfrm>
          <a:prstGeom prst="rect">
            <a:avLst/>
          </a:prstGeom>
          <a:solidFill>
            <a:schemeClr val="bg1"/>
          </a:solidFill>
        </p:spPr>
        <p:txBody>
          <a:bodyPr wrap="square" rtlCol="0">
            <a:spAutoFit/>
          </a:bodyPr>
          <a:lstStyle/>
          <a:p>
            <a:r>
              <a:rPr lang="en-ZA" sz="4800" dirty="0"/>
              <a:t>Examples of land cover change</a:t>
            </a:r>
          </a:p>
        </p:txBody>
      </p:sp>
      <p:sp>
        <p:nvSpPr>
          <p:cNvPr id="3" name="TextBox 2">
            <a:extLst>
              <a:ext uri="{FF2B5EF4-FFF2-40B4-BE49-F238E27FC236}">
                <a16:creationId xmlns:a16="http://schemas.microsoft.com/office/drawing/2014/main" id="{5B8290AD-AE33-2DC9-E243-98E228EBBE8E}"/>
              </a:ext>
            </a:extLst>
          </p:cNvPr>
          <p:cNvSpPr txBox="1"/>
          <p:nvPr/>
        </p:nvSpPr>
        <p:spPr>
          <a:xfrm>
            <a:off x="134409" y="1166156"/>
            <a:ext cx="12057591" cy="830997"/>
          </a:xfrm>
          <a:prstGeom prst="rect">
            <a:avLst/>
          </a:prstGeom>
          <a:noFill/>
        </p:spPr>
        <p:txBody>
          <a:bodyPr wrap="square" numCol="2">
            <a:spAutoFit/>
          </a:bodyPr>
          <a:lstStyle/>
          <a:p>
            <a:pPr marL="342900" indent="-342900">
              <a:buFont typeface="Arial" panose="020B0604020202020204" pitchFamily="34" charset="0"/>
              <a:buChar char="•"/>
            </a:pPr>
            <a:endParaRPr lang="en-ZA" sz="2400"/>
          </a:p>
          <a:p>
            <a:pPr marL="342900" indent="-342900">
              <a:buFont typeface="Arial" panose="020B0604020202020204" pitchFamily="34" charset="0"/>
              <a:buChar char="•"/>
            </a:pPr>
            <a:endParaRPr lang="en-ZA" sz="2400" dirty="0"/>
          </a:p>
        </p:txBody>
      </p:sp>
      <p:pic>
        <p:nvPicPr>
          <p:cNvPr id="4098" name="Picture 2">
            <a:extLst>
              <a:ext uri="{FF2B5EF4-FFF2-40B4-BE49-F238E27FC236}">
                <a16:creationId xmlns:a16="http://schemas.microsoft.com/office/drawing/2014/main" id="{8DC023AC-DDC2-2804-0D2D-9C70787467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09" y="920492"/>
            <a:ext cx="3910481" cy="26065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9E5CBE9E-6BA1-2AD7-37BF-4E05CE0E12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6952" y="920224"/>
            <a:ext cx="3909336" cy="260826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2" name="Picture 6" descr="Unintended consequences. | Unplanned urbanisation directly i… | Flickr">
            <a:extLst>
              <a:ext uri="{FF2B5EF4-FFF2-40B4-BE49-F238E27FC236}">
                <a16:creationId xmlns:a16="http://schemas.microsoft.com/office/drawing/2014/main" id="{0C7C83FB-342B-99C3-EB0B-0885086820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0759" y="920224"/>
            <a:ext cx="3910481" cy="260826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4" name="Picture 8">
            <a:extLst>
              <a:ext uri="{FF2B5EF4-FFF2-40B4-BE49-F238E27FC236}">
                <a16:creationId xmlns:a16="http://schemas.microsoft.com/office/drawing/2014/main" id="{487A9192-906F-9690-DCF5-BAAAEDB985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3894" y="3647321"/>
            <a:ext cx="4437697" cy="294754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106" name="Picture 10" descr="Pieces of melting glacier ice stranded near Ny Ålesund, Sv… | Flickr">
            <a:extLst>
              <a:ext uri="{FF2B5EF4-FFF2-40B4-BE49-F238E27FC236}">
                <a16:creationId xmlns:a16="http://schemas.microsoft.com/office/drawing/2014/main" id="{153A625E-3DED-15A6-6F58-54FFC51146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5999" y="3647321"/>
            <a:ext cx="4531964" cy="294754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C191876-B0E9-34A0-9E81-80B287357220}"/>
              </a:ext>
            </a:extLst>
          </p:cNvPr>
          <p:cNvSpPr txBox="1"/>
          <p:nvPr/>
        </p:nvSpPr>
        <p:spPr>
          <a:xfrm>
            <a:off x="134409" y="935323"/>
            <a:ext cx="2051109" cy="461665"/>
          </a:xfrm>
          <a:prstGeom prst="rect">
            <a:avLst/>
          </a:prstGeom>
          <a:solidFill>
            <a:schemeClr val="accent1">
              <a:lumMod val="20000"/>
              <a:lumOff val="80000"/>
              <a:alpha val="64000"/>
            </a:schemeClr>
          </a:solidFill>
        </p:spPr>
        <p:txBody>
          <a:bodyPr wrap="square" rtlCol="0">
            <a:spAutoFit/>
          </a:bodyPr>
          <a:lstStyle/>
          <a:p>
            <a:r>
              <a:rPr lang="en-ZA" sz="2400" i="1" dirty="0"/>
              <a:t>Deforestation</a:t>
            </a:r>
          </a:p>
        </p:txBody>
      </p:sp>
      <p:sp>
        <p:nvSpPr>
          <p:cNvPr id="5" name="TextBox 4">
            <a:extLst>
              <a:ext uri="{FF2B5EF4-FFF2-40B4-BE49-F238E27FC236}">
                <a16:creationId xmlns:a16="http://schemas.microsoft.com/office/drawing/2014/main" id="{911032B3-7723-393F-D692-C08720C5582A}"/>
              </a:ext>
            </a:extLst>
          </p:cNvPr>
          <p:cNvSpPr txBox="1"/>
          <p:nvPr/>
        </p:nvSpPr>
        <p:spPr>
          <a:xfrm>
            <a:off x="1540315" y="3662152"/>
            <a:ext cx="3179169" cy="461665"/>
          </a:xfrm>
          <a:prstGeom prst="rect">
            <a:avLst/>
          </a:prstGeom>
          <a:solidFill>
            <a:schemeClr val="accent1">
              <a:lumMod val="20000"/>
              <a:lumOff val="80000"/>
              <a:alpha val="64000"/>
            </a:schemeClr>
          </a:solidFill>
        </p:spPr>
        <p:txBody>
          <a:bodyPr wrap="square" rtlCol="0">
            <a:spAutoFit/>
          </a:bodyPr>
          <a:lstStyle/>
          <a:p>
            <a:r>
              <a:rPr lang="en-ZA" sz="2400" i="1" dirty="0"/>
              <a:t>Agricultural expansion</a:t>
            </a:r>
          </a:p>
        </p:txBody>
      </p:sp>
      <p:sp>
        <p:nvSpPr>
          <p:cNvPr id="10" name="TextBox 9">
            <a:extLst>
              <a:ext uri="{FF2B5EF4-FFF2-40B4-BE49-F238E27FC236}">
                <a16:creationId xmlns:a16="http://schemas.microsoft.com/office/drawing/2014/main" id="{5AC98DF9-2105-4B25-5D2A-7974D748D98A}"/>
              </a:ext>
            </a:extLst>
          </p:cNvPr>
          <p:cNvSpPr txBox="1"/>
          <p:nvPr/>
        </p:nvSpPr>
        <p:spPr>
          <a:xfrm>
            <a:off x="4140759" y="935323"/>
            <a:ext cx="1955240" cy="461665"/>
          </a:xfrm>
          <a:prstGeom prst="rect">
            <a:avLst/>
          </a:prstGeom>
          <a:solidFill>
            <a:schemeClr val="accent1">
              <a:lumMod val="20000"/>
              <a:lumOff val="80000"/>
              <a:alpha val="64000"/>
            </a:schemeClr>
          </a:solidFill>
        </p:spPr>
        <p:txBody>
          <a:bodyPr wrap="square" rtlCol="0">
            <a:spAutoFit/>
          </a:bodyPr>
          <a:lstStyle/>
          <a:p>
            <a:r>
              <a:rPr lang="en-ZA" sz="2400" i="1" dirty="0"/>
              <a:t>Urbanisation</a:t>
            </a:r>
          </a:p>
        </p:txBody>
      </p:sp>
      <p:sp>
        <p:nvSpPr>
          <p:cNvPr id="12" name="TextBox 11">
            <a:extLst>
              <a:ext uri="{FF2B5EF4-FFF2-40B4-BE49-F238E27FC236}">
                <a16:creationId xmlns:a16="http://schemas.microsoft.com/office/drawing/2014/main" id="{01200CEB-B93B-CAFF-E5B1-ECB043DC46E3}"/>
              </a:ext>
            </a:extLst>
          </p:cNvPr>
          <p:cNvSpPr txBox="1"/>
          <p:nvPr/>
        </p:nvSpPr>
        <p:spPr>
          <a:xfrm>
            <a:off x="8166952" y="935323"/>
            <a:ext cx="2019267" cy="461665"/>
          </a:xfrm>
          <a:prstGeom prst="rect">
            <a:avLst/>
          </a:prstGeom>
          <a:solidFill>
            <a:schemeClr val="accent1">
              <a:lumMod val="20000"/>
              <a:lumOff val="80000"/>
              <a:alpha val="64000"/>
            </a:schemeClr>
          </a:solidFill>
        </p:spPr>
        <p:txBody>
          <a:bodyPr wrap="square" rtlCol="0">
            <a:spAutoFit/>
          </a:bodyPr>
          <a:lstStyle/>
          <a:p>
            <a:r>
              <a:rPr lang="en-ZA" sz="2400" i="1" dirty="0"/>
              <a:t>Reforestation</a:t>
            </a:r>
          </a:p>
        </p:txBody>
      </p:sp>
      <p:sp>
        <p:nvSpPr>
          <p:cNvPr id="14" name="TextBox 13">
            <a:extLst>
              <a:ext uri="{FF2B5EF4-FFF2-40B4-BE49-F238E27FC236}">
                <a16:creationId xmlns:a16="http://schemas.microsoft.com/office/drawing/2014/main" id="{DD5A5E12-178A-047F-E402-68F91643BD7F}"/>
              </a:ext>
            </a:extLst>
          </p:cNvPr>
          <p:cNvSpPr txBox="1"/>
          <p:nvPr/>
        </p:nvSpPr>
        <p:spPr>
          <a:xfrm>
            <a:off x="6095999" y="3661070"/>
            <a:ext cx="2202426" cy="461665"/>
          </a:xfrm>
          <a:prstGeom prst="rect">
            <a:avLst/>
          </a:prstGeom>
          <a:solidFill>
            <a:schemeClr val="accent1">
              <a:lumMod val="20000"/>
              <a:lumOff val="80000"/>
              <a:alpha val="64000"/>
            </a:schemeClr>
          </a:solidFill>
        </p:spPr>
        <p:txBody>
          <a:bodyPr wrap="square" rtlCol="0">
            <a:spAutoFit/>
          </a:bodyPr>
          <a:lstStyle/>
          <a:p>
            <a:r>
              <a:rPr lang="en-ZA" sz="2400" i="1" dirty="0"/>
              <a:t>Glacial melting</a:t>
            </a:r>
          </a:p>
        </p:txBody>
      </p:sp>
    </p:spTree>
    <p:extLst>
      <p:ext uri="{BB962C8B-B14F-4D97-AF65-F5344CB8AC3E}">
        <p14:creationId xmlns:p14="http://schemas.microsoft.com/office/powerpoint/2010/main" val="1163597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C74BA-8938-650D-5B38-929F38FC420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00FC75E-DCDE-6F05-D84A-1068BE9E6E58}"/>
              </a:ext>
            </a:extLst>
          </p:cNvPr>
          <p:cNvSpPr txBox="1"/>
          <p:nvPr/>
        </p:nvSpPr>
        <p:spPr>
          <a:xfrm>
            <a:off x="0" y="69096"/>
            <a:ext cx="11923182" cy="830997"/>
          </a:xfrm>
          <a:prstGeom prst="rect">
            <a:avLst/>
          </a:prstGeom>
          <a:solidFill>
            <a:schemeClr val="bg1"/>
          </a:solidFill>
        </p:spPr>
        <p:txBody>
          <a:bodyPr wrap="square" rtlCol="0">
            <a:spAutoFit/>
          </a:bodyPr>
          <a:lstStyle/>
          <a:p>
            <a:r>
              <a:rPr lang="en-ZA" sz="4800" dirty="0"/>
              <a:t>Identifying land cover change</a:t>
            </a:r>
          </a:p>
        </p:txBody>
      </p:sp>
      <p:sp>
        <p:nvSpPr>
          <p:cNvPr id="3" name="TextBox 2">
            <a:extLst>
              <a:ext uri="{FF2B5EF4-FFF2-40B4-BE49-F238E27FC236}">
                <a16:creationId xmlns:a16="http://schemas.microsoft.com/office/drawing/2014/main" id="{C9D446F3-0D93-E34E-2C2A-FB26F986A29A}"/>
              </a:ext>
            </a:extLst>
          </p:cNvPr>
          <p:cNvSpPr txBox="1"/>
          <p:nvPr/>
        </p:nvSpPr>
        <p:spPr>
          <a:xfrm>
            <a:off x="0" y="921422"/>
            <a:ext cx="12057591" cy="461665"/>
          </a:xfrm>
          <a:prstGeom prst="rect">
            <a:avLst/>
          </a:prstGeom>
          <a:noFill/>
        </p:spPr>
        <p:txBody>
          <a:bodyPr wrap="square">
            <a:spAutoFit/>
          </a:bodyPr>
          <a:lstStyle/>
          <a:p>
            <a:r>
              <a:rPr lang="en-GB" sz="2400" b="0" i="0" dirty="0">
                <a:solidFill>
                  <a:srgbClr val="1F1F1F"/>
                </a:solidFill>
                <a:effectLst/>
                <a:latin typeface="ElsevierGulliver"/>
              </a:rPr>
              <a:t>Changes in land cover are identified by comparing images from different points in time. </a:t>
            </a:r>
            <a:endParaRPr lang="en-ZA" sz="2400" dirty="0"/>
          </a:p>
        </p:txBody>
      </p:sp>
      <p:pic>
        <p:nvPicPr>
          <p:cNvPr id="5124" name="Picture 4" descr="Before &amp; After | Before the Kallang River was renaturalised … | Flickr">
            <a:extLst>
              <a:ext uri="{FF2B5EF4-FFF2-40B4-BE49-F238E27FC236}">
                <a16:creationId xmlns:a16="http://schemas.microsoft.com/office/drawing/2014/main" id="{8B11F3C3-9909-DDD0-B5C8-9DEBBC4923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066" y="1994840"/>
            <a:ext cx="4794063" cy="479406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348275-7856-EDA4-4B71-DF2057802F8D}"/>
              </a:ext>
            </a:extLst>
          </p:cNvPr>
          <p:cNvSpPr txBox="1"/>
          <p:nvPr/>
        </p:nvSpPr>
        <p:spPr>
          <a:xfrm>
            <a:off x="122066" y="1533175"/>
            <a:ext cx="3554361" cy="461665"/>
          </a:xfrm>
          <a:prstGeom prst="rect">
            <a:avLst/>
          </a:prstGeom>
          <a:noFill/>
        </p:spPr>
        <p:txBody>
          <a:bodyPr wrap="square">
            <a:spAutoFit/>
          </a:bodyPr>
          <a:lstStyle/>
          <a:p>
            <a:r>
              <a:rPr lang="en-GB" sz="2400" i="1" dirty="0">
                <a:solidFill>
                  <a:srgbClr val="1F1F1F"/>
                </a:solidFill>
                <a:latin typeface="ElsevierGulliver"/>
              </a:rPr>
              <a:t>An unexpected example…</a:t>
            </a:r>
            <a:endParaRPr lang="en-ZA" sz="2400" i="1" dirty="0"/>
          </a:p>
        </p:txBody>
      </p:sp>
      <p:sp>
        <p:nvSpPr>
          <p:cNvPr id="5" name="TextBox 4">
            <a:extLst>
              <a:ext uri="{FF2B5EF4-FFF2-40B4-BE49-F238E27FC236}">
                <a16:creationId xmlns:a16="http://schemas.microsoft.com/office/drawing/2014/main" id="{921D6B61-6474-E782-72F4-BC370FE8899F}"/>
              </a:ext>
            </a:extLst>
          </p:cNvPr>
          <p:cNvSpPr txBox="1"/>
          <p:nvPr/>
        </p:nvSpPr>
        <p:spPr>
          <a:xfrm>
            <a:off x="122066" y="2073923"/>
            <a:ext cx="1074959" cy="461665"/>
          </a:xfrm>
          <a:prstGeom prst="rect">
            <a:avLst/>
          </a:prstGeom>
          <a:solidFill>
            <a:schemeClr val="accent1">
              <a:lumMod val="20000"/>
              <a:lumOff val="80000"/>
              <a:alpha val="64000"/>
            </a:schemeClr>
          </a:solidFill>
        </p:spPr>
        <p:txBody>
          <a:bodyPr wrap="square" rtlCol="0">
            <a:spAutoFit/>
          </a:bodyPr>
          <a:lstStyle/>
          <a:p>
            <a:r>
              <a:rPr lang="en-ZA" sz="2400" i="1" dirty="0"/>
              <a:t>Before</a:t>
            </a:r>
          </a:p>
        </p:txBody>
      </p:sp>
      <p:sp>
        <p:nvSpPr>
          <p:cNvPr id="7" name="TextBox 6">
            <a:extLst>
              <a:ext uri="{FF2B5EF4-FFF2-40B4-BE49-F238E27FC236}">
                <a16:creationId xmlns:a16="http://schemas.microsoft.com/office/drawing/2014/main" id="{CB9BFBE3-9445-4D16-1DBE-E5B38EF59AA3}"/>
              </a:ext>
            </a:extLst>
          </p:cNvPr>
          <p:cNvSpPr txBox="1"/>
          <p:nvPr/>
        </p:nvSpPr>
        <p:spPr>
          <a:xfrm>
            <a:off x="133519" y="4507407"/>
            <a:ext cx="1074959" cy="461665"/>
          </a:xfrm>
          <a:prstGeom prst="rect">
            <a:avLst/>
          </a:prstGeom>
          <a:solidFill>
            <a:schemeClr val="accent1">
              <a:lumMod val="20000"/>
              <a:lumOff val="80000"/>
              <a:alpha val="64000"/>
            </a:schemeClr>
          </a:solidFill>
        </p:spPr>
        <p:txBody>
          <a:bodyPr wrap="square" rtlCol="0">
            <a:spAutoFit/>
          </a:bodyPr>
          <a:lstStyle/>
          <a:p>
            <a:r>
              <a:rPr lang="en-ZA" sz="2400" i="1" dirty="0"/>
              <a:t>After</a:t>
            </a:r>
          </a:p>
        </p:txBody>
      </p:sp>
      <p:sp>
        <p:nvSpPr>
          <p:cNvPr id="8" name="TextBox 7">
            <a:extLst>
              <a:ext uri="{FF2B5EF4-FFF2-40B4-BE49-F238E27FC236}">
                <a16:creationId xmlns:a16="http://schemas.microsoft.com/office/drawing/2014/main" id="{126A74CF-639A-408F-FD97-66658F86EFC2}"/>
              </a:ext>
            </a:extLst>
          </p:cNvPr>
          <p:cNvSpPr txBox="1"/>
          <p:nvPr/>
        </p:nvSpPr>
        <p:spPr>
          <a:xfrm>
            <a:off x="5961591" y="2162414"/>
            <a:ext cx="5414279" cy="1938992"/>
          </a:xfrm>
          <a:prstGeom prst="rect">
            <a:avLst/>
          </a:prstGeom>
          <a:noFill/>
          <a:ln>
            <a:solidFill>
              <a:schemeClr val="tx1"/>
            </a:solidFill>
          </a:ln>
        </p:spPr>
        <p:txBody>
          <a:bodyPr wrap="square">
            <a:spAutoFit/>
          </a:bodyPr>
          <a:lstStyle/>
          <a:p>
            <a:r>
              <a:rPr lang="en-GB" sz="2400" b="0" i="0" dirty="0" err="1">
                <a:solidFill>
                  <a:srgbClr val="1F1F1F"/>
                </a:solidFill>
                <a:effectLst/>
                <a:latin typeface="ElsevierGulliver"/>
              </a:rPr>
              <a:t>Renaturalisation</a:t>
            </a:r>
            <a:r>
              <a:rPr lang="en-GB" sz="2400" b="0" i="0" dirty="0">
                <a:solidFill>
                  <a:srgbClr val="1F1F1F"/>
                </a:solidFill>
                <a:effectLst/>
                <a:latin typeface="ElsevierGulliver"/>
              </a:rPr>
              <a:t> of the Kallang River in Singapore occurred in 2012. Prior to this, the land was characterised by a narrow, concrete channel with limited flowing water and grass cover. </a:t>
            </a:r>
            <a:endParaRPr lang="en-ZA" sz="2400" dirty="0"/>
          </a:p>
        </p:txBody>
      </p:sp>
      <p:sp>
        <p:nvSpPr>
          <p:cNvPr id="9" name="TextBox 8">
            <a:extLst>
              <a:ext uri="{FF2B5EF4-FFF2-40B4-BE49-F238E27FC236}">
                <a16:creationId xmlns:a16="http://schemas.microsoft.com/office/drawing/2014/main" id="{4B33F533-43F3-C6CF-29DF-445DDCF35EEA}"/>
              </a:ext>
            </a:extLst>
          </p:cNvPr>
          <p:cNvSpPr txBox="1"/>
          <p:nvPr/>
        </p:nvSpPr>
        <p:spPr>
          <a:xfrm>
            <a:off x="5961591" y="4605730"/>
            <a:ext cx="5414279" cy="1200329"/>
          </a:xfrm>
          <a:prstGeom prst="rect">
            <a:avLst/>
          </a:prstGeom>
          <a:noFill/>
          <a:ln>
            <a:solidFill>
              <a:schemeClr val="tx1"/>
            </a:solidFill>
          </a:ln>
        </p:spPr>
        <p:txBody>
          <a:bodyPr wrap="square">
            <a:spAutoFit/>
          </a:bodyPr>
          <a:lstStyle/>
          <a:p>
            <a:r>
              <a:rPr lang="en-GB" sz="2400" b="0" i="0" dirty="0">
                <a:solidFill>
                  <a:srgbClr val="1F1F1F"/>
                </a:solidFill>
                <a:effectLst/>
                <a:latin typeface="ElsevierGulliver"/>
              </a:rPr>
              <a:t>Revegetation of riparian areas resulted in conversion of more urbanised land to urban green spaces.</a:t>
            </a:r>
            <a:endParaRPr lang="en-ZA" sz="2400" dirty="0"/>
          </a:p>
        </p:txBody>
      </p:sp>
    </p:spTree>
    <p:extLst>
      <p:ext uri="{BB962C8B-B14F-4D97-AF65-F5344CB8AC3E}">
        <p14:creationId xmlns:p14="http://schemas.microsoft.com/office/powerpoint/2010/main" val="3635711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6530A-0B04-5B7D-3C99-BD5FDAD8990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6634D9F-B688-AC8D-E378-0C3CE17D3664}"/>
              </a:ext>
            </a:extLst>
          </p:cNvPr>
          <p:cNvSpPr txBox="1"/>
          <p:nvPr/>
        </p:nvSpPr>
        <p:spPr>
          <a:xfrm>
            <a:off x="268818" y="143940"/>
            <a:ext cx="11923182" cy="1200329"/>
          </a:xfrm>
          <a:prstGeom prst="rect">
            <a:avLst/>
          </a:prstGeom>
          <a:solidFill>
            <a:schemeClr val="bg1"/>
          </a:solidFill>
        </p:spPr>
        <p:txBody>
          <a:bodyPr wrap="square" rtlCol="0">
            <a:spAutoFit/>
          </a:bodyPr>
          <a:lstStyle/>
          <a:p>
            <a:r>
              <a:rPr lang="en-ZA" sz="3600" dirty="0"/>
              <a:t>But, we don’t always have photos… So what can we use instead?</a:t>
            </a:r>
          </a:p>
        </p:txBody>
      </p:sp>
      <p:pic>
        <p:nvPicPr>
          <p:cNvPr id="6146" name="Picture 2">
            <a:extLst>
              <a:ext uri="{FF2B5EF4-FFF2-40B4-BE49-F238E27FC236}">
                <a16:creationId xmlns:a16="http://schemas.microsoft.com/office/drawing/2014/main" id="{5D503F87-7CD2-6EDF-3303-537A1DA601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6987" y="1478836"/>
            <a:ext cx="4034614" cy="335570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148" name="Picture 4" descr="Sydney, Australia - NASA satellite images - PICRYL - Public Domain Media  Search Engine Public Domain Search">
            <a:extLst>
              <a:ext uri="{FF2B5EF4-FFF2-40B4-BE49-F238E27FC236}">
                <a16:creationId xmlns:a16="http://schemas.microsoft.com/office/drawing/2014/main" id="{5B03AD95-0DC1-E91C-DC07-8F368D0BF2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488034"/>
            <a:ext cx="4434348" cy="336490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6A2C10D-CA2A-3FD9-1A70-DA71FA75D08C}"/>
              </a:ext>
            </a:extLst>
          </p:cNvPr>
          <p:cNvSpPr txBox="1"/>
          <p:nvPr/>
        </p:nvSpPr>
        <p:spPr>
          <a:xfrm>
            <a:off x="215840" y="5103674"/>
            <a:ext cx="11622199" cy="1754326"/>
          </a:xfrm>
          <a:prstGeom prst="rect">
            <a:avLst/>
          </a:prstGeom>
          <a:noFill/>
        </p:spPr>
        <p:txBody>
          <a:bodyPr wrap="square">
            <a:spAutoFit/>
          </a:bodyPr>
          <a:lstStyle/>
          <a:p>
            <a:r>
              <a:rPr lang="en-GB" sz="3600" b="0" i="0" dirty="0">
                <a:solidFill>
                  <a:srgbClr val="1F1F1F"/>
                </a:solidFill>
                <a:effectLst/>
                <a:latin typeface="ElsevierGulliver"/>
              </a:rPr>
              <a:t>Satellite imagery! But not all satellite images are the same… Can you explain the difference between these two images of Australia?</a:t>
            </a:r>
            <a:endParaRPr lang="en-ZA" sz="3600" dirty="0"/>
          </a:p>
        </p:txBody>
      </p:sp>
    </p:spTree>
    <p:extLst>
      <p:ext uri="{BB962C8B-B14F-4D97-AF65-F5344CB8AC3E}">
        <p14:creationId xmlns:p14="http://schemas.microsoft.com/office/powerpoint/2010/main" val="467655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62FF4-0827-F573-C9DC-943073BC662A}"/>
            </a:ext>
          </a:extLst>
        </p:cNvPr>
        <p:cNvGrpSpPr/>
        <p:nvPr/>
      </p:nvGrpSpPr>
      <p:grpSpPr>
        <a:xfrm>
          <a:off x="0" y="0"/>
          <a:ext cx="0" cy="0"/>
          <a:chOff x="0" y="0"/>
          <a:chExt cx="0" cy="0"/>
        </a:xfrm>
      </p:grpSpPr>
      <p:pic>
        <p:nvPicPr>
          <p:cNvPr id="6146" name="Picture 2">
            <a:extLst>
              <a:ext uri="{FF2B5EF4-FFF2-40B4-BE49-F238E27FC236}">
                <a16:creationId xmlns:a16="http://schemas.microsoft.com/office/drawing/2014/main" id="{4F26EEB8-7C03-0311-995E-0BAECEDEAE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232" y="4123715"/>
            <a:ext cx="2832346" cy="235574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148" name="Picture 4" descr="Sydney, Australia - NASA satellite images - PICRYL - Public Domain Media  Search Engine Public Domain Search">
            <a:extLst>
              <a:ext uri="{FF2B5EF4-FFF2-40B4-BE49-F238E27FC236}">
                <a16:creationId xmlns:a16="http://schemas.microsoft.com/office/drawing/2014/main" id="{2F67AD4D-E91E-5FF8-24AE-998B6F11F4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4393" y="4165044"/>
            <a:ext cx="3104456" cy="235574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01C543B-F10B-3E52-E61F-D09E544168FB}"/>
              </a:ext>
            </a:extLst>
          </p:cNvPr>
          <p:cNvSpPr txBox="1"/>
          <p:nvPr/>
        </p:nvSpPr>
        <p:spPr>
          <a:xfrm>
            <a:off x="88020" y="0"/>
            <a:ext cx="11622199" cy="3816429"/>
          </a:xfrm>
          <a:prstGeom prst="rect">
            <a:avLst/>
          </a:prstGeom>
          <a:noFill/>
        </p:spPr>
        <p:txBody>
          <a:bodyPr wrap="square">
            <a:spAutoFit/>
          </a:bodyPr>
          <a:lstStyle/>
          <a:p>
            <a:r>
              <a:rPr lang="en-GB" sz="2200" b="0" i="0" dirty="0">
                <a:solidFill>
                  <a:srgbClr val="1F1F1F"/>
                </a:solidFill>
                <a:effectLst/>
                <a:latin typeface="ElsevierGulliver"/>
              </a:rPr>
              <a:t>Satellite imagery has varying </a:t>
            </a:r>
            <a:r>
              <a:rPr lang="en-GB" sz="2200" b="0" i="1" dirty="0">
                <a:solidFill>
                  <a:srgbClr val="1F1F1F"/>
                </a:solidFill>
                <a:effectLst/>
                <a:latin typeface="ElsevierGulliver"/>
              </a:rPr>
              <a:t>resolutions</a:t>
            </a:r>
            <a:r>
              <a:rPr lang="en-GB" sz="2200" b="0" dirty="0">
                <a:solidFill>
                  <a:srgbClr val="1F1F1F"/>
                </a:solidFill>
                <a:effectLst/>
                <a:latin typeface="ElsevierGulliver"/>
              </a:rPr>
              <a:t> — which refers to the level of detail in an image. Images are made up of pixels, which differ in size depending on the image. But, resolution considers several aspects of an image, including:</a:t>
            </a:r>
          </a:p>
          <a:p>
            <a:endParaRPr lang="en-GB" sz="2200" i="1" dirty="0">
              <a:solidFill>
                <a:srgbClr val="1F1F1F"/>
              </a:solidFill>
              <a:latin typeface="ElsevierGulliver"/>
            </a:endParaRPr>
          </a:p>
          <a:p>
            <a:pPr marL="342900" indent="-342900">
              <a:buFont typeface="Arial" panose="020B0604020202020204" pitchFamily="34" charset="0"/>
              <a:buChar char="•"/>
            </a:pPr>
            <a:r>
              <a:rPr lang="en-GB" sz="2200" dirty="0">
                <a:solidFill>
                  <a:srgbClr val="1F1F1F"/>
                </a:solidFill>
                <a:latin typeface="ElsevierGulliver"/>
              </a:rPr>
              <a:t>Spatial: Refers to the unit size of each pixel. More, smaller pixels capture additional spatial detail.</a:t>
            </a:r>
          </a:p>
          <a:p>
            <a:pPr marL="342900" indent="-342900">
              <a:buFont typeface="Arial" panose="020B0604020202020204" pitchFamily="34" charset="0"/>
              <a:buChar char="•"/>
            </a:pPr>
            <a:r>
              <a:rPr lang="en-GB" sz="2200" dirty="0">
                <a:solidFill>
                  <a:srgbClr val="1F1F1F"/>
                </a:solidFill>
                <a:latin typeface="ElsevierGulliver"/>
              </a:rPr>
              <a:t>Spectral: Refers to the wavelengths of light emitted by specific objects. Higher spectral resolution images allow better differentiation between objects and land cover classes.</a:t>
            </a:r>
          </a:p>
          <a:p>
            <a:pPr marL="342900" indent="-342900">
              <a:buFont typeface="Arial" panose="020B0604020202020204" pitchFamily="34" charset="0"/>
              <a:buChar char="•"/>
            </a:pPr>
            <a:r>
              <a:rPr lang="en-GB" sz="2200" dirty="0">
                <a:solidFill>
                  <a:srgbClr val="1F1F1F"/>
                </a:solidFill>
                <a:latin typeface="ElsevierGulliver"/>
              </a:rPr>
              <a:t>Temporal: An image may be an aggregate (or ‘composite’) of multiple images over a certain time period. </a:t>
            </a:r>
          </a:p>
          <a:p>
            <a:pPr marL="342900" indent="-342900">
              <a:buFont typeface="Arial" panose="020B0604020202020204" pitchFamily="34" charset="0"/>
              <a:buChar char="•"/>
            </a:pPr>
            <a:endParaRPr lang="en-GB" sz="2200" dirty="0">
              <a:solidFill>
                <a:srgbClr val="1F1F1F"/>
              </a:solidFill>
              <a:latin typeface="ElsevierGulliver"/>
            </a:endParaRPr>
          </a:p>
          <a:p>
            <a:r>
              <a:rPr lang="en-GB" sz="2200" dirty="0">
                <a:solidFill>
                  <a:srgbClr val="1F1F1F"/>
                </a:solidFill>
                <a:latin typeface="ElsevierGulliver"/>
              </a:rPr>
              <a:t>Extent is an additional metric that considers how much of an area is represented in an image. </a:t>
            </a:r>
            <a:endParaRPr lang="en-ZA" sz="2200" dirty="0"/>
          </a:p>
        </p:txBody>
      </p:sp>
      <p:sp>
        <p:nvSpPr>
          <p:cNvPr id="7" name="TextBox 6">
            <a:extLst>
              <a:ext uri="{FF2B5EF4-FFF2-40B4-BE49-F238E27FC236}">
                <a16:creationId xmlns:a16="http://schemas.microsoft.com/office/drawing/2014/main" id="{21CBF9A8-34A2-24C0-B16E-A6B130F4336A}"/>
              </a:ext>
            </a:extLst>
          </p:cNvPr>
          <p:cNvSpPr txBox="1"/>
          <p:nvPr/>
        </p:nvSpPr>
        <p:spPr>
          <a:xfrm>
            <a:off x="3466692" y="4701422"/>
            <a:ext cx="2432427" cy="1200329"/>
          </a:xfrm>
          <a:prstGeom prst="rect">
            <a:avLst/>
          </a:prstGeom>
          <a:noFill/>
        </p:spPr>
        <p:txBody>
          <a:bodyPr wrap="square">
            <a:spAutoFit/>
          </a:bodyPr>
          <a:lstStyle/>
          <a:p>
            <a:r>
              <a:rPr lang="en-ZA" sz="2400" dirty="0"/>
              <a:t>Low spatial resolution but large extent</a:t>
            </a:r>
          </a:p>
        </p:txBody>
      </p:sp>
      <p:sp>
        <p:nvSpPr>
          <p:cNvPr id="8" name="TextBox 7">
            <a:extLst>
              <a:ext uri="{FF2B5EF4-FFF2-40B4-BE49-F238E27FC236}">
                <a16:creationId xmlns:a16="http://schemas.microsoft.com/office/drawing/2014/main" id="{8F997914-4BBD-CCC7-F700-80BFFE6699C2}"/>
              </a:ext>
            </a:extLst>
          </p:cNvPr>
          <p:cNvSpPr txBox="1"/>
          <p:nvPr/>
        </p:nvSpPr>
        <p:spPr>
          <a:xfrm>
            <a:off x="9872408" y="4701421"/>
            <a:ext cx="2432427" cy="1200329"/>
          </a:xfrm>
          <a:prstGeom prst="rect">
            <a:avLst/>
          </a:prstGeom>
          <a:noFill/>
        </p:spPr>
        <p:txBody>
          <a:bodyPr wrap="square">
            <a:spAutoFit/>
          </a:bodyPr>
          <a:lstStyle/>
          <a:p>
            <a:r>
              <a:rPr lang="en-ZA" sz="2400" dirty="0"/>
              <a:t>High spatial resolution but smaller extent</a:t>
            </a:r>
          </a:p>
        </p:txBody>
      </p:sp>
      <p:sp>
        <p:nvSpPr>
          <p:cNvPr id="9" name="TextBox 8">
            <a:extLst>
              <a:ext uri="{FF2B5EF4-FFF2-40B4-BE49-F238E27FC236}">
                <a16:creationId xmlns:a16="http://schemas.microsoft.com/office/drawing/2014/main" id="{00BB48C2-1AA9-6D51-3539-9AF6BDEB8AF0}"/>
              </a:ext>
            </a:extLst>
          </p:cNvPr>
          <p:cNvSpPr txBox="1"/>
          <p:nvPr/>
        </p:nvSpPr>
        <p:spPr>
          <a:xfrm>
            <a:off x="429232" y="4123715"/>
            <a:ext cx="1153762" cy="369332"/>
          </a:xfrm>
          <a:prstGeom prst="rect">
            <a:avLst/>
          </a:prstGeom>
          <a:solidFill>
            <a:schemeClr val="accent1">
              <a:lumMod val="20000"/>
              <a:lumOff val="80000"/>
              <a:alpha val="64000"/>
            </a:schemeClr>
          </a:solidFill>
        </p:spPr>
        <p:txBody>
          <a:bodyPr wrap="square" rtlCol="0">
            <a:spAutoFit/>
          </a:bodyPr>
          <a:lstStyle/>
          <a:p>
            <a:r>
              <a:rPr lang="en-ZA" i="1" dirty="0"/>
              <a:t>Australia</a:t>
            </a:r>
          </a:p>
        </p:txBody>
      </p:sp>
      <p:sp>
        <p:nvSpPr>
          <p:cNvPr id="10" name="TextBox 9">
            <a:extLst>
              <a:ext uri="{FF2B5EF4-FFF2-40B4-BE49-F238E27FC236}">
                <a16:creationId xmlns:a16="http://schemas.microsoft.com/office/drawing/2014/main" id="{4925E0AF-285E-4BCC-AAED-D747341F9CFA}"/>
              </a:ext>
            </a:extLst>
          </p:cNvPr>
          <p:cNvSpPr txBox="1"/>
          <p:nvPr/>
        </p:nvSpPr>
        <p:spPr>
          <a:xfrm>
            <a:off x="6574393" y="4165044"/>
            <a:ext cx="2023916" cy="369332"/>
          </a:xfrm>
          <a:prstGeom prst="rect">
            <a:avLst/>
          </a:prstGeom>
          <a:solidFill>
            <a:schemeClr val="accent1">
              <a:lumMod val="20000"/>
              <a:lumOff val="80000"/>
              <a:alpha val="64000"/>
            </a:schemeClr>
          </a:solidFill>
        </p:spPr>
        <p:txBody>
          <a:bodyPr wrap="square" rtlCol="0">
            <a:spAutoFit/>
          </a:bodyPr>
          <a:lstStyle/>
          <a:p>
            <a:r>
              <a:rPr lang="en-ZA" i="1" dirty="0"/>
              <a:t>Sydney, Australia</a:t>
            </a:r>
          </a:p>
        </p:txBody>
      </p:sp>
    </p:spTree>
    <p:extLst>
      <p:ext uri="{BB962C8B-B14F-4D97-AF65-F5344CB8AC3E}">
        <p14:creationId xmlns:p14="http://schemas.microsoft.com/office/powerpoint/2010/main" val="2059179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60106-7E4F-4B14-5C39-A0D430F974F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B30F20E-C63C-A58C-9DE9-30170B531B34}"/>
              </a:ext>
            </a:extLst>
          </p:cNvPr>
          <p:cNvSpPr txBox="1"/>
          <p:nvPr/>
        </p:nvSpPr>
        <p:spPr>
          <a:xfrm>
            <a:off x="3752680" y="405857"/>
            <a:ext cx="3700172" cy="1569660"/>
          </a:xfrm>
          <a:prstGeom prst="rect">
            <a:avLst/>
          </a:prstGeom>
          <a:solidFill>
            <a:schemeClr val="bg1"/>
          </a:solidFill>
        </p:spPr>
        <p:txBody>
          <a:bodyPr wrap="square" rtlCol="0">
            <a:spAutoFit/>
          </a:bodyPr>
          <a:lstStyle/>
          <a:p>
            <a:r>
              <a:rPr lang="en-ZA" sz="4800" dirty="0"/>
              <a:t>Satellite imagery</a:t>
            </a:r>
          </a:p>
        </p:txBody>
      </p:sp>
      <p:sp>
        <p:nvSpPr>
          <p:cNvPr id="6" name="TextBox 5">
            <a:extLst>
              <a:ext uri="{FF2B5EF4-FFF2-40B4-BE49-F238E27FC236}">
                <a16:creationId xmlns:a16="http://schemas.microsoft.com/office/drawing/2014/main" id="{427F5FF9-305C-FA7A-45AA-BDE00CB2B3E9}"/>
              </a:ext>
            </a:extLst>
          </p:cNvPr>
          <p:cNvSpPr txBox="1"/>
          <p:nvPr/>
        </p:nvSpPr>
        <p:spPr>
          <a:xfrm>
            <a:off x="255640" y="2251863"/>
            <a:ext cx="12057591" cy="4524315"/>
          </a:xfrm>
          <a:prstGeom prst="rect">
            <a:avLst/>
          </a:prstGeom>
          <a:noFill/>
        </p:spPr>
        <p:txBody>
          <a:bodyPr wrap="square">
            <a:spAutoFit/>
          </a:bodyPr>
          <a:lstStyle/>
          <a:p>
            <a:r>
              <a:rPr lang="en-GB" sz="2400" b="0" i="0" dirty="0">
                <a:solidFill>
                  <a:srgbClr val="1F1F1F"/>
                </a:solidFill>
                <a:effectLst/>
                <a:latin typeface="ElsevierGulliver"/>
              </a:rPr>
              <a:t>The most commonly used sources of satellite imagery with global coverage include NASA’s Landsat programme dataset and Copernicus’ Sentinel imagery. </a:t>
            </a:r>
          </a:p>
          <a:p>
            <a:endParaRPr lang="en-GB" sz="2400" dirty="0">
              <a:solidFill>
                <a:srgbClr val="1F1F1F"/>
              </a:solidFill>
              <a:latin typeface="ElsevierGulliver"/>
            </a:endParaRPr>
          </a:p>
          <a:p>
            <a:r>
              <a:rPr lang="en-GB" sz="2400" dirty="0">
                <a:solidFill>
                  <a:srgbClr val="1F1F1F"/>
                </a:solidFill>
                <a:latin typeface="ElsevierGulliver"/>
              </a:rPr>
              <a:t>While Landsat has good temporal coverage, as it has been in operation since 1972, its spatial resolution is lower than that of Sentinel. </a:t>
            </a:r>
          </a:p>
          <a:p>
            <a:endParaRPr lang="en-GB" sz="2400" dirty="0">
              <a:solidFill>
                <a:srgbClr val="1F1F1F"/>
              </a:solidFill>
              <a:latin typeface="ElsevierGulliver"/>
            </a:endParaRPr>
          </a:p>
          <a:p>
            <a:r>
              <a:rPr lang="en-GB" sz="2400" dirty="0">
                <a:solidFill>
                  <a:srgbClr val="1F1F1F"/>
                </a:solidFill>
                <a:latin typeface="ElsevierGulliver"/>
              </a:rPr>
              <a:t>Read more about the two programmes to find out why 😊</a:t>
            </a:r>
          </a:p>
          <a:p>
            <a:endParaRPr lang="en-GB" sz="2400" dirty="0">
              <a:solidFill>
                <a:srgbClr val="1F1F1F"/>
              </a:solidFill>
              <a:latin typeface="ElsevierGulliver"/>
            </a:endParaRPr>
          </a:p>
          <a:p>
            <a:r>
              <a:rPr lang="en-GB" sz="2400" dirty="0">
                <a:solidFill>
                  <a:srgbClr val="1F1F1F"/>
                </a:solidFill>
                <a:latin typeface="ElsevierGulliver"/>
              </a:rPr>
              <a:t>Landsat: </a:t>
            </a:r>
            <a:r>
              <a:rPr lang="en-GB" sz="2400" b="0" i="0" dirty="0">
                <a:solidFill>
                  <a:srgbClr val="1F1F1F"/>
                </a:solidFill>
                <a:effectLst/>
                <a:latin typeface="ElsevierGulliver"/>
                <a:hlinkClick r:id="rId2"/>
              </a:rPr>
              <a:t>https://landsat.gsfc.nasa.gov/data/</a:t>
            </a:r>
            <a:r>
              <a:rPr lang="en-GB" sz="2400" b="0" i="0" dirty="0">
                <a:solidFill>
                  <a:srgbClr val="1F1F1F"/>
                </a:solidFill>
                <a:effectLst/>
                <a:latin typeface="ElsevierGulliver"/>
              </a:rPr>
              <a:t>  </a:t>
            </a:r>
          </a:p>
          <a:p>
            <a:endParaRPr lang="en-GB" sz="2400" dirty="0">
              <a:solidFill>
                <a:srgbClr val="1F1F1F"/>
              </a:solidFill>
              <a:latin typeface="ElsevierGulliver"/>
            </a:endParaRPr>
          </a:p>
          <a:p>
            <a:r>
              <a:rPr lang="en-GB" sz="2400" dirty="0">
                <a:solidFill>
                  <a:srgbClr val="1F1F1F"/>
                </a:solidFill>
                <a:latin typeface="ElsevierGulliver"/>
              </a:rPr>
              <a:t>Sentinel: </a:t>
            </a:r>
            <a:r>
              <a:rPr lang="en-GB" sz="2400" dirty="0">
                <a:solidFill>
                  <a:srgbClr val="1F1F1F"/>
                </a:solidFill>
                <a:latin typeface="ElsevierGulliver"/>
                <a:hlinkClick r:id="rId3"/>
              </a:rPr>
              <a:t>https://dataspace.copernicus.eu/data-collections/copernicus-sentinel-data</a:t>
            </a:r>
            <a:endParaRPr lang="en-ZA" sz="2400" dirty="0">
              <a:solidFill>
                <a:srgbClr val="1F1F1F"/>
              </a:solidFill>
              <a:latin typeface="ElsevierGulliver"/>
            </a:endParaRPr>
          </a:p>
          <a:p>
            <a:endParaRPr lang="en-GB" sz="2400" dirty="0">
              <a:solidFill>
                <a:srgbClr val="1F1F1F"/>
              </a:solidFill>
              <a:latin typeface="ElsevierGulliver"/>
            </a:endParaRPr>
          </a:p>
        </p:txBody>
      </p:sp>
      <p:pic>
        <p:nvPicPr>
          <p:cNvPr id="7170" name="Picture 2" descr="Landsat 8 (LDCM) Satellite. NASA public domain image colelction. - PICRYL -  Public Domain Media Search Engine Public Domain Search">
            <a:extLst>
              <a:ext uri="{FF2B5EF4-FFF2-40B4-BE49-F238E27FC236}">
                <a16:creationId xmlns:a16="http://schemas.microsoft.com/office/drawing/2014/main" id="{83534614-BB8A-DEAA-5F21-B2CFD95FA6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640" y="287870"/>
            <a:ext cx="3210018" cy="1805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251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64A98-D87C-51BD-3603-40AA36B1F25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9C465D2-73B5-EE20-A44A-3D320DC19DD8}"/>
              </a:ext>
            </a:extLst>
          </p:cNvPr>
          <p:cNvSpPr txBox="1"/>
          <p:nvPr/>
        </p:nvSpPr>
        <p:spPr>
          <a:xfrm>
            <a:off x="3752680" y="405857"/>
            <a:ext cx="5243836" cy="1569660"/>
          </a:xfrm>
          <a:prstGeom prst="rect">
            <a:avLst/>
          </a:prstGeom>
          <a:solidFill>
            <a:schemeClr val="bg1"/>
          </a:solidFill>
        </p:spPr>
        <p:txBody>
          <a:bodyPr wrap="square" rtlCol="0">
            <a:spAutoFit/>
          </a:bodyPr>
          <a:lstStyle/>
          <a:p>
            <a:r>
              <a:rPr lang="en-ZA" sz="4800" dirty="0"/>
              <a:t>Satellite imagery continued…</a:t>
            </a:r>
          </a:p>
        </p:txBody>
      </p:sp>
      <p:sp>
        <p:nvSpPr>
          <p:cNvPr id="6" name="TextBox 5">
            <a:extLst>
              <a:ext uri="{FF2B5EF4-FFF2-40B4-BE49-F238E27FC236}">
                <a16:creationId xmlns:a16="http://schemas.microsoft.com/office/drawing/2014/main" id="{5DABC677-5072-6ADC-915B-E5383857AF72}"/>
              </a:ext>
            </a:extLst>
          </p:cNvPr>
          <p:cNvSpPr txBox="1"/>
          <p:nvPr/>
        </p:nvSpPr>
        <p:spPr>
          <a:xfrm>
            <a:off x="134409" y="2242031"/>
            <a:ext cx="12057591" cy="3416320"/>
          </a:xfrm>
          <a:prstGeom prst="rect">
            <a:avLst/>
          </a:prstGeom>
          <a:noFill/>
        </p:spPr>
        <p:txBody>
          <a:bodyPr wrap="square">
            <a:spAutoFit/>
          </a:bodyPr>
          <a:lstStyle/>
          <a:p>
            <a:r>
              <a:rPr lang="en-ZA" sz="2400" b="0" i="0" dirty="0">
                <a:solidFill>
                  <a:srgbClr val="1F1F1F"/>
                </a:solidFill>
                <a:effectLst/>
                <a:latin typeface="ElsevierGulliver"/>
              </a:rPr>
              <a:t>After navigating the two websites, you would have seen that Landsa</a:t>
            </a:r>
            <a:r>
              <a:rPr lang="en-ZA" sz="2400" dirty="0">
                <a:solidFill>
                  <a:srgbClr val="1F1F1F"/>
                </a:solidFill>
                <a:latin typeface="ElsevierGulliver"/>
              </a:rPr>
              <a:t>t data has a spatial resolution of 30 m, while (most) Sentinel bands have a resolution of 20 m. </a:t>
            </a:r>
            <a:r>
              <a:rPr lang="en-GB" sz="2400" dirty="0">
                <a:solidFill>
                  <a:srgbClr val="1F1F1F"/>
                </a:solidFill>
                <a:latin typeface="ElsevierGulliver"/>
              </a:rPr>
              <a:t>This does not mean it is worse, as different resolutions have different applications.</a:t>
            </a:r>
          </a:p>
          <a:p>
            <a:endParaRPr lang="en-GB" sz="2400" dirty="0">
              <a:solidFill>
                <a:srgbClr val="1F1F1F"/>
              </a:solidFill>
              <a:latin typeface="ElsevierGulliver"/>
            </a:endParaRPr>
          </a:p>
          <a:p>
            <a:r>
              <a:rPr lang="en-GB" sz="2400" dirty="0">
                <a:solidFill>
                  <a:srgbClr val="1F1F1F"/>
                </a:solidFill>
                <a:latin typeface="ElsevierGulliver"/>
              </a:rPr>
              <a:t>What do we mean by bands?</a:t>
            </a:r>
          </a:p>
          <a:p>
            <a:endParaRPr lang="en-GB" sz="2400" dirty="0">
              <a:solidFill>
                <a:srgbClr val="1F1F1F"/>
              </a:solidFill>
              <a:latin typeface="ElsevierGulliver"/>
            </a:endParaRPr>
          </a:p>
          <a:p>
            <a:r>
              <a:rPr lang="en-GB" sz="2400" dirty="0">
                <a:solidFill>
                  <a:srgbClr val="1F1F1F"/>
                </a:solidFill>
                <a:latin typeface="ElsevierGulliver"/>
              </a:rPr>
              <a:t>Bands refer to the range of electromagnetic radiation (light) measured by a satellite, and different satellites usually capture slightly different ranges, for which information can be found on the respective programme websites. </a:t>
            </a:r>
          </a:p>
        </p:txBody>
      </p:sp>
      <p:pic>
        <p:nvPicPr>
          <p:cNvPr id="7170" name="Picture 2" descr="Landsat 8 (LDCM) Satellite. NASA public domain image colelction. - PICRYL -  Public Domain Media Search Engine Public Domain Search">
            <a:extLst>
              <a:ext uri="{FF2B5EF4-FFF2-40B4-BE49-F238E27FC236}">
                <a16:creationId xmlns:a16="http://schemas.microsoft.com/office/drawing/2014/main" id="{F48B7722-AC41-30C3-2E9F-3EA6E8F469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640" y="287870"/>
            <a:ext cx="3210018" cy="1805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482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FBD8F-6D13-42C1-7D85-6713F0E3EEB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DA5E0E1-D74A-38E4-72C5-9C6BF157FF91}"/>
              </a:ext>
            </a:extLst>
          </p:cNvPr>
          <p:cNvSpPr txBox="1"/>
          <p:nvPr/>
        </p:nvSpPr>
        <p:spPr>
          <a:xfrm>
            <a:off x="117987" y="150219"/>
            <a:ext cx="11956026" cy="1815882"/>
          </a:xfrm>
          <a:prstGeom prst="rect">
            <a:avLst/>
          </a:prstGeom>
          <a:solidFill>
            <a:schemeClr val="bg1"/>
          </a:solidFill>
        </p:spPr>
        <p:txBody>
          <a:bodyPr wrap="square" rtlCol="0">
            <a:spAutoFit/>
          </a:bodyPr>
          <a:lstStyle/>
          <a:p>
            <a:r>
              <a:rPr lang="en-ZA" sz="2800" dirty="0"/>
              <a:t>Processing images manually and inspecting changes is costly, especially when the world is such a big place with so much of land to keep track of…</a:t>
            </a:r>
          </a:p>
          <a:p>
            <a:endParaRPr lang="en-ZA" sz="2800" dirty="0"/>
          </a:p>
          <a:p>
            <a:r>
              <a:rPr lang="en-ZA" sz="2800" dirty="0"/>
              <a:t>The solution: Land Cover Classification!</a:t>
            </a:r>
          </a:p>
        </p:txBody>
      </p:sp>
      <p:pic>
        <p:nvPicPr>
          <p:cNvPr id="3" name="Picture 6" descr="Land Cover Classification">
            <a:extLst>
              <a:ext uri="{FF2B5EF4-FFF2-40B4-BE49-F238E27FC236}">
                <a16:creationId xmlns:a16="http://schemas.microsoft.com/office/drawing/2014/main" id="{752F96B5-0B23-2EF7-BF30-B5D9DAE915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1262" y="1998717"/>
            <a:ext cx="9209476" cy="4709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60256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273</TotalTime>
  <Words>777</Words>
  <Application>Microsoft Office PowerPoint</Application>
  <PresentationFormat>Widescreen</PresentationFormat>
  <Paragraphs>60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ElsevierGulliver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Shréyan Maharaj</dc:creator>
  <cp:lastModifiedBy>Shréyan Maharaj</cp:lastModifiedBy>
  <cp:revision>3</cp:revision>
  <dcterms:created xsi:type="dcterms:W3CDTF">2025-09-25T09:56:43Z</dcterms:created>
  <dcterms:modified xsi:type="dcterms:W3CDTF">2025-09-25T14:29:50Z</dcterms:modified>
</cp:coreProperties>
</file>