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629" r:id="rId2"/>
    <p:sldId id="627" r:id="rId3"/>
    <p:sldId id="301" r:id="rId4"/>
    <p:sldId id="626" r:id="rId5"/>
    <p:sldId id="352" r:id="rId6"/>
    <p:sldId id="628" r:id="rId7"/>
    <p:sldId id="335" r:id="rId8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0"/>
      <p:bold r:id="rId11"/>
      <p:italic r:id="rId12"/>
      <p:boldItalic r:id="rId13"/>
    </p:embeddedFont>
    <p:embeddedFont>
      <p:font typeface="Oswald" panose="00000500000000000000" pitchFamily="2" charset="0"/>
      <p:regular r:id="rId14"/>
      <p:bold r:id="rId15"/>
    </p:embeddedFont>
    <p:embeddedFont>
      <p:font typeface="Source Sans Pro" panose="020B0503030403020204" pitchFamily="3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24A"/>
    <a:srgbClr val="276DC3"/>
    <a:srgbClr val="2FD7B4"/>
    <a:srgbClr val="AFF000"/>
    <a:srgbClr val="00CE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1A1956-3D7E-41C0-9DF7-105A978C6925}">
  <a:tblStyle styleId="{891A1956-3D7E-41C0-9DF7-105A978C69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82E05BE-877C-40BA-BEE6-E4ECDAF45F9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4" d="100"/>
          <a:sy n="74" d="100"/>
        </p:scale>
        <p:origin x="10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6364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l" t="t" r="r" b="b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rgbClr val="AFF000"/>
          </a:solidFill>
          <a:ln>
            <a:noFill/>
          </a:ln>
        </p:spPr>
      </p:sp>
      <p:sp>
        <p:nvSpPr>
          <p:cNvPr id="35" name="Google Shape;35;p2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l" t="t" r="r" b="b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2941"/>
            </a:srgbClr>
          </a:solidFill>
          <a:ln>
            <a:noFill/>
          </a:ln>
        </p:spPr>
      </p:sp>
      <p:sp>
        <p:nvSpPr>
          <p:cNvPr id="36" name="Google Shape;36;p2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2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40" name="Google Shape;40;p2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" name="Google Shape;41;p2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2" name="Google Shape;42;p2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43" name="Google Shape;43;p2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44" name="Google Shape;44;p2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" name="Google Shape;69;p2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ctrTitle"/>
          </p:nvPr>
        </p:nvSpPr>
        <p:spPr>
          <a:xfrm>
            <a:off x="2847975" y="3363425"/>
            <a:ext cx="5610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l" t="t" r="r" b="b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76" name="Google Shape;76;p3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l" t="t" r="r" b="b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77" name="Google Shape;77;p3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3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81" name="Google Shape;81;p3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2" name="Google Shape;82;p3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3" name="Google Shape;83;p3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84" name="Google Shape;84;p3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85" name="Google Shape;85;p3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0" name="Google Shape;110;p3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3"/>
          <p:cNvSpPr txBox="1">
            <a:spLocks noGrp="1"/>
          </p:cNvSpPr>
          <p:nvPr>
            <p:ph type="subTitle" idx="1"/>
          </p:nvPr>
        </p:nvSpPr>
        <p:spPr>
          <a:xfrm>
            <a:off x="2309441" y="4059250"/>
            <a:ext cx="5214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9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36" name="Google Shape;336;p9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37" name="Google Shape;337;p9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9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9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0" name="Google Shape;340;p9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41" name="Google Shape;341;p9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42" name="Google Shape;342;p9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43" name="Google Shape;343;p9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44" name="Google Shape;344;p9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45" name="Google Shape;345;p9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9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9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9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9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9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9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9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9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9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9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9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9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9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9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9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9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9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9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9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9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9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9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9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0" name="Google Shape;370;p9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9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9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9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9"/>
          <p:cNvSpPr txBox="1">
            <a:spLocks noGrp="1"/>
          </p:cNvSpPr>
          <p:nvPr>
            <p:ph type="body" idx="1"/>
          </p:nvPr>
        </p:nvSpPr>
        <p:spPr>
          <a:xfrm>
            <a:off x="457200" y="3852828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375" name="Google Shape;375;p9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 preserve="1">
  <p:cSld name="Title + 3 columns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49" name="Google Shape;249;p7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50" name="Google Shape;250;p7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7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7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3" name="Google Shape;253;p7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54" name="Google Shape;254;p7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5" name="Google Shape;255;p7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6" name="Google Shape;256;p7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57" name="Google Shape;257;p7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258" name="Google Shape;258;p7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7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3" name="Google Shape;283;p7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7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7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7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7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7"/>
          <p:cNvSpPr txBox="1">
            <a:spLocks noGrp="1"/>
          </p:cNvSpPr>
          <p:nvPr>
            <p:ph type="body" idx="1"/>
          </p:nvPr>
        </p:nvSpPr>
        <p:spPr>
          <a:xfrm>
            <a:off x="705900" y="1626600"/>
            <a:ext cx="2471700" cy="27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9" name="Google Shape;289;p7"/>
          <p:cNvSpPr txBox="1">
            <a:spLocks noGrp="1"/>
          </p:cNvSpPr>
          <p:nvPr>
            <p:ph type="body" idx="2"/>
          </p:nvPr>
        </p:nvSpPr>
        <p:spPr>
          <a:xfrm>
            <a:off x="3304125" y="1626600"/>
            <a:ext cx="2471700" cy="27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0" name="Google Shape;290;p7"/>
          <p:cNvSpPr txBox="1">
            <a:spLocks noGrp="1"/>
          </p:cNvSpPr>
          <p:nvPr>
            <p:ph type="body" idx="3"/>
          </p:nvPr>
        </p:nvSpPr>
        <p:spPr>
          <a:xfrm>
            <a:off x="5902350" y="1626600"/>
            <a:ext cx="2471700" cy="27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1" name="Google Shape;291;p7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233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8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94" name="Google Shape;294;p8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95" name="Google Shape;295;p8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8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8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8" name="Google Shape;298;p8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99" name="Google Shape;299;p8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0" name="Google Shape;300;p8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1" name="Google Shape;301;p8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02" name="Google Shape;302;p8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03" name="Google Shape;303;p8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8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8" name="Google Shape;328;p8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8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8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8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327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1_Caption"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9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36" name="Google Shape;336;p9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37" name="Google Shape;337;p9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9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9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0" name="Google Shape;340;p9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41" name="Google Shape;341;p9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42" name="Google Shape;342;p9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43" name="Google Shape;343;p9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44" name="Google Shape;344;p9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45" name="Google Shape;345;p9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9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9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9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9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9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9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9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9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9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9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9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9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9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9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9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9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9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9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9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9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9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9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9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0" name="Google Shape;370;p9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9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9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9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9"/>
          <p:cNvSpPr txBox="1">
            <a:spLocks noGrp="1"/>
          </p:cNvSpPr>
          <p:nvPr>
            <p:ph type="body" idx="1"/>
          </p:nvPr>
        </p:nvSpPr>
        <p:spPr>
          <a:xfrm>
            <a:off x="457200" y="3852828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375" name="Google Shape;375;p9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795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1_Blank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0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78" name="Google Shape;378;p10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79" name="Google Shape;379;p10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0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0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2" name="Google Shape;382;p10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83" name="Google Shape;383;p10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4" name="Google Shape;384;p10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5" name="Google Shape;385;p10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86" name="Google Shape;386;p10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87" name="Google Shape;387;p10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0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0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0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0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0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0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0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0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0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0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0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0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0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0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0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0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0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0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0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0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0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0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0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0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2" name="Google Shape;412;p10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10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10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10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1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689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l graph" preserve="1">
  <p:cSld name="All graph"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1"/>
          <p:cNvSpPr/>
          <p:nvPr/>
        </p:nvSpPr>
        <p:spPr>
          <a:xfrm>
            <a:off x="-20075" y="636775"/>
            <a:ext cx="9203950" cy="4550900"/>
          </a:xfrm>
          <a:custGeom>
            <a:avLst/>
            <a:gdLst/>
            <a:ahLst/>
            <a:cxnLst/>
            <a:rect l="l" t="t" r="r" b="b"/>
            <a:pathLst>
              <a:path w="368158" h="182036" extrusionOk="0">
                <a:moveTo>
                  <a:pt x="41" y="263"/>
                </a:moveTo>
                <a:lnTo>
                  <a:pt x="16234" y="11294"/>
                </a:lnTo>
                <a:lnTo>
                  <a:pt x="31283" y="5122"/>
                </a:lnTo>
                <a:lnTo>
                  <a:pt x="62144" y="4991"/>
                </a:lnTo>
                <a:lnTo>
                  <a:pt x="77384" y="0"/>
                </a:lnTo>
                <a:lnTo>
                  <a:pt x="92624" y="13527"/>
                </a:lnTo>
                <a:lnTo>
                  <a:pt x="107674" y="21276"/>
                </a:lnTo>
                <a:lnTo>
                  <a:pt x="122723" y="21145"/>
                </a:lnTo>
                <a:lnTo>
                  <a:pt x="138725" y="10375"/>
                </a:lnTo>
                <a:lnTo>
                  <a:pt x="153775" y="7880"/>
                </a:lnTo>
                <a:lnTo>
                  <a:pt x="168443" y="2349"/>
                </a:lnTo>
                <a:lnTo>
                  <a:pt x="184064" y="14841"/>
                </a:lnTo>
                <a:lnTo>
                  <a:pt x="199304" y="15274"/>
                </a:lnTo>
                <a:lnTo>
                  <a:pt x="214354" y="25085"/>
                </a:lnTo>
                <a:lnTo>
                  <a:pt x="229784" y="25085"/>
                </a:lnTo>
                <a:lnTo>
                  <a:pt x="245786" y="20094"/>
                </a:lnTo>
                <a:lnTo>
                  <a:pt x="260836" y="20094"/>
                </a:lnTo>
                <a:lnTo>
                  <a:pt x="275123" y="11426"/>
                </a:lnTo>
                <a:lnTo>
                  <a:pt x="291316" y="16810"/>
                </a:lnTo>
                <a:lnTo>
                  <a:pt x="305603" y="8143"/>
                </a:lnTo>
                <a:lnTo>
                  <a:pt x="336464" y="8012"/>
                </a:lnTo>
                <a:lnTo>
                  <a:pt x="351514" y="11294"/>
                </a:lnTo>
                <a:lnTo>
                  <a:pt x="367325" y="2758"/>
                </a:lnTo>
                <a:lnTo>
                  <a:pt x="368158" y="181769"/>
                </a:lnTo>
                <a:lnTo>
                  <a:pt x="0" y="1820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419" name="Google Shape;419;p11"/>
          <p:cNvSpPr/>
          <p:nvPr/>
        </p:nvSpPr>
        <p:spPr>
          <a:xfrm>
            <a:off x="-33475" y="768100"/>
            <a:ext cx="9210650" cy="4406200"/>
          </a:xfrm>
          <a:custGeom>
            <a:avLst/>
            <a:gdLst/>
            <a:ahLst/>
            <a:cxnLst/>
            <a:rect l="l" t="t" r="r" b="b"/>
            <a:pathLst>
              <a:path w="368426" h="176248" extrusionOk="0">
                <a:moveTo>
                  <a:pt x="577" y="5516"/>
                </a:moveTo>
                <a:lnTo>
                  <a:pt x="16960" y="11214"/>
                </a:lnTo>
                <a:lnTo>
                  <a:pt x="47440" y="11214"/>
                </a:lnTo>
                <a:lnTo>
                  <a:pt x="62680" y="6843"/>
                </a:lnTo>
                <a:lnTo>
                  <a:pt x="77920" y="16156"/>
                </a:lnTo>
                <a:lnTo>
                  <a:pt x="93160" y="16156"/>
                </a:lnTo>
                <a:lnTo>
                  <a:pt x="107638" y="11214"/>
                </a:lnTo>
                <a:lnTo>
                  <a:pt x="122878" y="8173"/>
                </a:lnTo>
                <a:lnTo>
                  <a:pt x="138880" y="8173"/>
                </a:lnTo>
                <a:lnTo>
                  <a:pt x="154120" y="10834"/>
                </a:lnTo>
                <a:lnTo>
                  <a:pt x="168979" y="7603"/>
                </a:lnTo>
                <a:lnTo>
                  <a:pt x="184219" y="12734"/>
                </a:lnTo>
                <a:lnTo>
                  <a:pt x="199840" y="20527"/>
                </a:lnTo>
                <a:lnTo>
                  <a:pt x="214318" y="15205"/>
                </a:lnTo>
                <a:lnTo>
                  <a:pt x="229939" y="15205"/>
                </a:lnTo>
                <a:lnTo>
                  <a:pt x="245560" y="5892"/>
                </a:lnTo>
                <a:lnTo>
                  <a:pt x="260800" y="11214"/>
                </a:lnTo>
                <a:lnTo>
                  <a:pt x="276040" y="11214"/>
                </a:lnTo>
                <a:lnTo>
                  <a:pt x="291280" y="6843"/>
                </a:lnTo>
                <a:lnTo>
                  <a:pt x="321760" y="6843"/>
                </a:lnTo>
                <a:lnTo>
                  <a:pt x="337000" y="15966"/>
                </a:lnTo>
                <a:lnTo>
                  <a:pt x="351478" y="12734"/>
                </a:lnTo>
                <a:lnTo>
                  <a:pt x="367861" y="0"/>
                </a:lnTo>
                <a:lnTo>
                  <a:pt x="368426" y="176248"/>
                </a:lnTo>
                <a:lnTo>
                  <a:pt x="0" y="176248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420" name="Google Shape;420;p11"/>
          <p:cNvSpPr/>
          <p:nvPr/>
        </p:nvSpPr>
        <p:spPr>
          <a:xfrm rot="8100000">
            <a:off x="1847981" y="44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11"/>
          <p:cNvSpPr/>
          <p:nvPr/>
        </p:nvSpPr>
        <p:spPr>
          <a:xfrm rot="8100000">
            <a:off x="6038981" y="72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11"/>
          <p:cNvSpPr/>
          <p:nvPr/>
        </p:nvSpPr>
        <p:spPr>
          <a:xfrm rot="8100000">
            <a:off x="7181981" y="76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3" name="Google Shape;423;p11"/>
          <p:cNvGrpSpPr/>
          <p:nvPr/>
        </p:nvGrpSpPr>
        <p:grpSpPr>
          <a:xfrm>
            <a:off x="-9525" y="652475"/>
            <a:ext cx="9167825" cy="595300"/>
            <a:chOff x="-9525" y="4462475"/>
            <a:chExt cx="9167825" cy="595300"/>
          </a:xfrm>
        </p:grpSpPr>
        <p:sp>
          <p:nvSpPr>
            <p:cNvPr id="424" name="Google Shape;424;p11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25" name="Google Shape;425;p11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26" name="Google Shape;426;p11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427" name="Google Shape;427;p11"/>
          <p:cNvGrpSpPr/>
          <p:nvPr/>
        </p:nvGrpSpPr>
        <p:grpSpPr>
          <a:xfrm>
            <a:off x="-42837" y="633488"/>
            <a:ext cx="9229575" cy="642787"/>
            <a:chOff x="-42837" y="4443488"/>
            <a:chExt cx="9229575" cy="642787"/>
          </a:xfrm>
        </p:grpSpPr>
        <p:sp>
          <p:nvSpPr>
            <p:cNvPr id="428" name="Google Shape;428;p11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1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1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1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1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1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1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1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1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1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1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11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11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1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11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11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11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11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11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1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11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1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1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11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1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3" name="Google Shape;453;p11"/>
          <p:cNvSpPr/>
          <p:nvPr/>
        </p:nvSpPr>
        <p:spPr>
          <a:xfrm>
            <a:off x="2990700" y="77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11"/>
          <p:cNvSpPr/>
          <p:nvPr/>
        </p:nvSpPr>
        <p:spPr>
          <a:xfrm>
            <a:off x="1085700" y="106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11"/>
          <p:cNvSpPr/>
          <p:nvPr/>
        </p:nvSpPr>
        <p:spPr>
          <a:xfrm>
            <a:off x="4895700" y="70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11"/>
          <p:cNvSpPr/>
          <p:nvPr/>
        </p:nvSpPr>
        <p:spPr>
          <a:xfrm rot="8100000">
            <a:off x="8699949" y="51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1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817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 preserve="1">
  <p:cSld name="Completely blank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2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106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381000" y="7"/>
            <a:ext cx="8382000" cy="5162348"/>
            <a:chOff x="381000" y="-18750"/>
            <a:chExt cx="8382000" cy="5181000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76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Google Shape;8;p1"/>
            <p:cNvCxnSpPr/>
            <p:nvPr/>
          </p:nvCxnSpPr>
          <p:spPr>
            <a:xfrm>
              <a:off x="152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Google Shape;9;p1"/>
            <p:cNvCxnSpPr/>
            <p:nvPr/>
          </p:nvCxnSpPr>
          <p:spPr>
            <a:xfrm>
              <a:off x="228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10;p1"/>
            <p:cNvCxnSpPr/>
            <p:nvPr/>
          </p:nvCxnSpPr>
          <p:spPr>
            <a:xfrm>
              <a:off x="304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1"/>
            <p:cNvCxnSpPr/>
            <p:nvPr/>
          </p:nvCxnSpPr>
          <p:spPr>
            <a:xfrm>
              <a:off x="381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1"/>
            <p:cNvCxnSpPr/>
            <p:nvPr/>
          </p:nvCxnSpPr>
          <p:spPr>
            <a:xfrm>
              <a:off x="457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1"/>
            <p:cNvCxnSpPr/>
            <p:nvPr/>
          </p:nvCxnSpPr>
          <p:spPr>
            <a:xfrm>
              <a:off x="533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1"/>
            <p:cNvCxnSpPr/>
            <p:nvPr/>
          </p:nvCxnSpPr>
          <p:spPr>
            <a:xfrm>
              <a:off x="609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1"/>
            <p:cNvCxnSpPr/>
            <p:nvPr/>
          </p:nvCxnSpPr>
          <p:spPr>
            <a:xfrm>
              <a:off x="685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1"/>
            <p:cNvCxnSpPr/>
            <p:nvPr/>
          </p:nvCxnSpPr>
          <p:spPr>
            <a:xfrm>
              <a:off x="762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1"/>
            <p:cNvCxnSpPr/>
            <p:nvPr/>
          </p:nvCxnSpPr>
          <p:spPr>
            <a:xfrm>
              <a:off x="838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1"/>
            <p:cNvCxnSpPr/>
            <p:nvPr/>
          </p:nvCxnSpPr>
          <p:spPr>
            <a:xfrm>
              <a:off x="38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1"/>
            <p:cNvCxnSpPr/>
            <p:nvPr/>
          </p:nvCxnSpPr>
          <p:spPr>
            <a:xfrm>
              <a:off x="114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1"/>
            <p:cNvCxnSpPr/>
            <p:nvPr/>
          </p:nvCxnSpPr>
          <p:spPr>
            <a:xfrm>
              <a:off x="190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1"/>
            <p:cNvCxnSpPr/>
            <p:nvPr/>
          </p:nvCxnSpPr>
          <p:spPr>
            <a:xfrm>
              <a:off x="266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22;p1"/>
            <p:cNvCxnSpPr/>
            <p:nvPr/>
          </p:nvCxnSpPr>
          <p:spPr>
            <a:xfrm>
              <a:off x="342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23;p1"/>
            <p:cNvCxnSpPr/>
            <p:nvPr/>
          </p:nvCxnSpPr>
          <p:spPr>
            <a:xfrm>
              <a:off x="419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4;p1"/>
            <p:cNvCxnSpPr/>
            <p:nvPr/>
          </p:nvCxnSpPr>
          <p:spPr>
            <a:xfrm>
              <a:off x="495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5" name="Google Shape;25;p1"/>
            <p:cNvCxnSpPr/>
            <p:nvPr/>
          </p:nvCxnSpPr>
          <p:spPr>
            <a:xfrm>
              <a:off x="571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;p1"/>
            <p:cNvCxnSpPr/>
            <p:nvPr/>
          </p:nvCxnSpPr>
          <p:spPr>
            <a:xfrm>
              <a:off x="647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1"/>
            <p:cNvCxnSpPr/>
            <p:nvPr/>
          </p:nvCxnSpPr>
          <p:spPr>
            <a:xfrm>
              <a:off x="723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1"/>
            <p:cNvCxnSpPr/>
            <p:nvPr/>
          </p:nvCxnSpPr>
          <p:spPr>
            <a:xfrm>
              <a:off x="800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1"/>
            <p:cNvCxnSpPr/>
            <p:nvPr/>
          </p:nvCxnSpPr>
          <p:spPr>
            <a:xfrm>
              <a:off x="876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0" name="Google Shape;30;p1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1" name="Google Shape;31;p1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32" name="Google Shape;32;p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2CF7F8AA-40AB-4457-894C-8289407F8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025"/>
            <a:ext cx="1763074" cy="741480"/>
          </a:xfrm>
          <a:prstGeom prst="rect">
            <a:avLst/>
          </a:prstGeom>
        </p:spPr>
      </p:pic>
      <p:sp>
        <p:nvSpPr>
          <p:cNvPr id="464" name="Google Shape;464;p13"/>
          <p:cNvSpPr txBox="1">
            <a:spLocks noGrp="1"/>
          </p:cNvSpPr>
          <p:nvPr>
            <p:ph type="ctrTitle"/>
          </p:nvPr>
        </p:nvSpPr>
        <p:spPr>
          <a:xfrm>
            <a:off x="232912" y="833234"/>
            <a:ext cx="8808615" cy="9351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dirty="0" err="1">
                <a:solidFill>
                  <a:schemeClr val="tx1">
                    <a:lumMod val="75000"/>
                  </a:schemeClr>
                </a:solidFill>
              </a:rPr>
              <a:t>Understanding</a:t>
            </a:r>
            <a:r>
              <a:rPr lang="fr-FR" sz="3200" dirty="0">
                <a:solidFill>
                  <a:schemeClr val="tx1">
                    <a:lumMod val="75000"/>
                  </a:schemeClr>
                </a:solidFill>
              </a:rPr>
              <a:t> SDM – </a:t>
            </a:r>
            <a:r>
              <a:rPr lang="fr-FR" sz="3200" dirty="0" err="1">
                <a:solidFill>
                  <a:schemeClr val="tx1">
                    <a:lumMod val="75000"/>
                  </a:schemeClr>
                </a:solidFill>
              </a:rPr>
              <a:t>environment</a:t>
            </a:r>
            <a:r>
              <a:rPr lang="fr-FR" sz="32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tx1">
                    <a:lumMod val="75000"/>
                  </a:schemeClr>
                </a:solidFill>
              </a:rPr>
              <a:t>relationships</a:t>
            </a:r>
            <a:endParaRPr lang="fr-FR" sz="32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961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C7388BF-E27B-47B3-996D-275AA69D50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E3C9470-BC36-43BA-A1DF-C94999330CB4}"/>
              </a:ext>
            </a:extLst>
          </p:cNvPr>
          <p:cNvSpPr/>
          <p:nvPr/>
        </p:nvSpPr>
        <p:spPr>
          <a:xfrm>
            <a:off x="-2825033" y="-1725322"/>
            <a:ext cx="3808675" cy="1383527"/>
          </a:xfrm>
          <a:prstGeom prst="round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J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F709A38-B393-4D89-9D8C-9DAEC206EEAC}"/>
              </a:ext>
            </a:extLst>
          </p:cNvPr>
          <p:cNvSpPr/>
          <p:nvPr/>
        </p:nvSpPr>
        <p:spPr>
          <a:xfrm>
            <a:off x="311867" y="51097"/>
            <a:ext cx="3251140" cy="729142"/>
          </a:xfrm>
          <a:prstGeom prst="roundRect">
            <a:avLst/>
          </a:prstGeom>
          <a:solidFill>
            <a:srgbClr val="AFF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 algn="ctr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r-FR" sz="2800" b="1" dirty="0" err="1">
                <a:solidFill>
                  <a:schemeClr val="tx1"/>
                </a:solidFill>
                <a:latin typeface="Oswald" panose="00000500000000000000" pitchFamily="2" charset="0"/>
              </a:rPr>
              <a:t>What</a:t>
            </a:r>
            <a:r>
              <a:rPr lang="fr-FR" sz="2800" b="1" dirty="0">
                <a:solidFill>
                  <a:schemeClr val="tx1"/>
                </a:solidFill>
                <a:latin typeface="Oswald" panose="00000500000000000000" pitchFamily="2" charset="0"/>
              </a:rPr>
              <a:t> </a:t>
            </a:r>
            <a:r>
              <a:rPr lang="fr-FR" sz="2800" b="1" dirty="0" err="1">
                <a:solidFill>
                  <a:schemeClr val="tx1"/>
                </a:solidFill>
                <a:latin typeface="Oswald" panose="00000500000000000000" pitchFamily="2" charset="0"/>
              </a:rPr>
              <a:t>is</a:t>
            </a:r>
            <a:r>
              <a:rPr lang="fr-FR" sz="2800" b="1" dirty="0">
                <a:solidFill>
                  <a:schemeClr val="tx1"/>
                </a:solidFill>
                <a:latin typeface="Oswald" panose="00000500000000000000" pitchFamily="2" charset="0"/>
              </a:rPr>
              <a:t> SDM?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9DBF1B7-29BB-4D66-9065-03820B1E9B00}"/>
              </a:ext>
            </a:extLst>
          </p:cNvPr>
          <p:cNvSpPr txBox="1"/>
          <p:nvPr/>
        </p:nvSpPr>
        <p:spPr>
          <a:xfrm>
            <a:off x="264577" y="866949"/>
            <a:ext cx="5923394" cy="3621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1600" b="1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SDMs are tools that predict the potential distribution of species based on environmental and occurrence data.</a:t>
            </a: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sz="1600" b="1" kern="0" dirty="0">
              <a:solidFill>
                <a:srgbClr val="000000"/>
              </a:solidFill>
              <a:effectLst/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sz="1600" b="1" dirty="0"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sz="1600" b="1" dirty="0"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sz="1600" b="1" dirty="0"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sz="1600" b="1" dirty="0"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sz="1600" b="1" dirty="0"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sz="1600" b="1" dirty="0"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1600" b="1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applications: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conservation, biodiversity hotspots, climate change impact.</a:t>
            </a:r>
            <a:endParaRPr lang="fr-BJ" sz="1600" kern="100" dirty="0">
              <a:effectLst/>
              <a:latin typeface="Oswald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FBF221A-C3DB-445E-B4BC-CF689CBED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120" y="1493899"/>
            <a:ext cx="3722474" cy="236760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AFD0172-2180-4829-B107-C139E2A83BE8}"/>
              </a:ext>
            </a:extLst>
          </p:cNvPr>
          <p:cNvSpPr txBox="1"/>
          <p:nvPr/>
        </p:nvSpPr>
        <p:spPr>
          <a:xfrm>
            <a:off x="6274677" y="1568495"/>
            <a:ext cx="2475186" cy="841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1400" b="1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 idea: </a:t>
            </a: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14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Relating species occurrence ⟶ environmental predictors.</a:t>
            </a:r>
          </a:p>
        </p:txBody>
      </p:sp>
    </p:spTree>
    <p:extLst>
      <p:ext uri="{BB962C8B-B14F-4D97-AF65-F5344CB8AC3E}">
        <p14:creationId xmlns:p14="http://schemas.microsoft.com/office/powerpoint/2010/main" val="1948653197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C7388BF-E27B-47B3-996D-275AA69D50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E3C9470-BC36-43BA-A1DF-C94999330CB4}"/>
              </a:ext>
            </a:extLst>
          </p:cNvPr>
          <p:cNvSpPr/>
          <p:nvPr/>
        </p:nvSpPr>
        <p:spPr>
          <a:xfrm>
            <a:off x="-2911297" y="-1725322"/>
            <a:ext cx="3808675" cy="1383527"/>
          </a:xfrm>
          <a:prstGeom prst="round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J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F709A38-B393-4D89-9D8C-9DAEC206EEAC}"/>
              </a:ext>
            </a:extLst>
          </p:cNvPr>
          <p:cNvSpPr/>
          <p:nvPr/>
        </p:nvSpPr>
        <p:spPr>
          <a:xfrm>
            <a:off x="232038" y="5489"/>
            <a:ext cx="3056975" cy="612400"/>
          </a:xfrm>
          <a:prstGeom prst="roundRect">
            <a:avLst/>
          </a:prstGeom>
          <a:solidFill>
            <a:srgbClr val="AFF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 algn="ctr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r-FR" sz="2800" b="1" dirty="0" err="1">
                <a:solidFill>
                  <a:schemeClr val="tx1"/>
                </a:solidFill>
                <a:latin typeface="Oswald" panose="00000500000000000000" pitchFamily="2" charset="0"/>
              </a:rPr>
              <a:t>Why</a:t>
            </a:r>
            <a:r>
              <a:rPr lang="fr-FR" sz="2800" b="1" dirty="0">
                <a:solidFill>
                  <a:schemeClr val="tx1"/>
                </a:solidFill>
                <a:latin typeface="Oswald" panose="00000500000000000000" pitchFamily="2" charset="0"/>
              </a:rPr>
              <a:t> SDM?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9DBF1B7-29BB-4D66-9065-03820B1E9B00}"/>
              </a:ext>
            </a:extLst>
          </p:cNvPr>
          <p:cNvSpPr txBox="1"/>
          <p:nvPr/>
        </p:nvSpPr>
        <p:spPr>
          <a:xfrm>
            <a:off x="536028" y="1054236"/>
            <a:ext cx="3925613" cy="3159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1800" b="1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Importance:</a:t>
            </a: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fr-FR" sz="1600" b="1" kern="0" dirty="0">
              <a:solidFill>
                <a:srgbClr val="000000"/>
              </a:solidFill>
              <a:effectLst/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fr-FR" sz="1600" kern="0" dirty="0" err="1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Identify</a:t>
            </a:r>
            <a:r>
              <a:rPr lang="fr-FR" sz="16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kern="0" dirty="0" err="1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suitable</a:t>
            </a:r>
            <a:r>
              <a:rPr lang="fr-FR" sz="16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habitats ;</a:t>
            </a:r>
          </a:p>
          <a:p>
            <a:pPr marL="285750" lvl="0" indent="-285750" algn="just"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endParaRPr lang="fr-FR" sz="1600" kern="0" dirty="0">
              <a:solidFill>
                <a:srgbClr val="000000"/>
              </a:solidFill>
              <a:effectLst/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fr-FR" sz="16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 conservation planning ;</a:t>
            </a:r>
          </a:p>
          <a:p>
            <a:pPr marL="285750" lvl="0" indent="-285750" algn="just"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endParaRPr lang="fr-FR" sz="1600" kern="0" dirty="0">
              <a:solidFill>
                <a:srgbClr val="000000"/>
              </a:solidFill>
              <a:effectLst/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fr-FR" sz="1600" kern="0" dirty="0" err="1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Predict</a:t>
            </a:r>
            <a:r>
              <a:rPr lang="fr-FR" sz="16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kern="0" dirty="0" err="1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  <a:r>
              <a:rPr lang="fr-FR" sz="16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invasion </a:t>
            </a:r>
            <a:r>
              <a:rPr lang="fr-FR" sz="1600" kern="0" dirty="0" err="1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risks</a:t>
            </a:r>
            <a:r>
              <a:rPr lang="fr-FR" sz="1600" dirty="0"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;</a:t>
            </a:r>
            <a:endParaRPr lang="fr-FR" sz="1600" kern="0" dirty="0">
              <a:solidFill>
                <a:srgbClr val="000000"/>
              </a:solidFill>
              <a:effectLst/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endParaRPr lang="fr-FR" sz="1600" kern="0" dirty="0">
              <a:solidFill>
                <a:srgbClr val="000000"/>
              </a:solidFill>
              <a:effectLst/>
              <a:latin typeface="Oswald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fr-FR" sz="1600" kern="0" dirty="0" err="1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</a:t>
            </a:r>
            <a:r>
              <a:rPr lang="fr-FR" sz="16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impacts of </a:t>
            </a:r>
            <a:r>
              <a:rPr lang="fr-FR" sz="1600" kern="0" dirty="0" err="1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climate</a:t>
            </a:r>
            <a:r>
              <a:rPr lang="fr-FR" sz="1600" kern="0" dirty="0">
                <a:solidFill>
                  <a:srgbClr val="000000"/>
                </a:solidFill>
                <a:effectLst/>
                <a:latin typeface="Oswald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change</a:t>
            </a:r>
            <a:endParaRPr lang="fr-BJ" sz="1600" kern="100" dirty="0">
              <a:effectLst/>
              <a:latin typeface="Oswald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583C999-3B8F-4DA5-AC7C-BD2E9D4F1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637" y="155276"/>
            <a:ext cx="3538904" cy="2648649"/>
          </a:xfrm>
          <a:prstGeom prst="rect">
            <a:avLst/>
          </a:prstGeom>
        </p:spPr>
      </p:pic>
      <p:pic>
        <p:nvPicPr>
          <p:cNvPr id="2052" name="Picture 4" descr="Animals Object Detection Model by ...">
            <a:extLst>
              <a:ext uri="{FF2B5EF4-FFF2-40B4-BE49-F238E27FC236}">
                <a16:creationId xmlns:a16="http://schemas.microsoft.com/office/drawing/2014/main" id="{D4263822-5313-40C1-8D09-DE817B12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637" y="3003113"/>
            <a:ext cx="3538904" cy="198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554680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4F13EDB-05DF-4A34-996C-765389535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14" r="14767"/>
          <a:stretch/>
        </p:blipFill>
        <p:spPr>
          <a:xfrm>
            <a:off x="4795542" y="219556"/>
            <a:ext cx="4258325" cy="3684485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C7388BF-E27B-47B3-996D-275AA69D50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E3C9470-BC36-43BA-A1DF-C94999330CB4}"/>
              </a:ext>
            </a:extLst>
          </p:cNvPr>
          <p:cNvSpPr/>
          <p:nvPr/>
        </p:nvSpPr>
        <p:spPr>
          <a:xfrm>
            <a:off x="-2825033" y="-1725322"/>
            <a:ext cx="3808675" cy="1383527"/>
          </a:xfrm>
          <a:prstGeom prst="round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J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F709A38-B393-4D89-9D8C-9DAEC206EEAC}"/>
              </a:ext>
            </a:extLst>
          </p:cNvPr>
          <p:cNvSpPr/>
          <p:nvPr/>
        </p:nvSpPr>
        <p:spPr>
          <a:xfrm>
            <a:off x="0" y="0"/>
            <a:ext cx="3996559" cy="612400"/>
          </a:xfrm>
          <a:prstGeom prst="roundRect">
            <a:avLst/>
          </a:prstGeom>
          <a:solidFill>
            <a:srgbClr val="AFF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 algn="ctr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r-FR" sz="2800" b="1" dirty="0">
                <a:solidFill>
                  <a:schemeClr val="tx1"/>
                </a:solidFill>
                <a:latin typeface="Oswald" panose="00000500000000000000" pitchFamily="2" charset="0"/>
              </a:rPr>
              <a:t>Data Inputs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9DBF1B7-29BB-4D66-9065-03820B1E9B00}"/>
              </a:ext>
            </a:extLst>
          </p:cNvPr>
          <p:cNvSpPr txBox="1"/>
          <p:nvPr/>
        </p:nvSpPr>
        <p:spPr>
          <a:xfrm>
            <a:off x="141889" y="712646"/>
            <a:ext cx="367961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latin typeface="Georgia" panose="02040502050405020303" pitchFamily="18" charset="0"/>
                <a:ea typeface="Source Sans Pro" panose="020B0503030403020204" pitchFamily="34" charset="0"/>
              </a:rPr>
              <a:t>Occurrence </a:t>
            </a:r>
          </a:p>
          <a:p>
            <a:pPr algn="just"/>
            <a:endParaRPr lang="fr-FR" sz="1600" b="1" dirty="0">
              <a:latin typeface="Georgia" panose="02040502050405020303" pitchFamily="18" charset="0"/>
              <a:ea typeface="Source Sans Pro" panose="020B0503030403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data: </a:t>
            </a:r>
            <a:r>
              <a:rPr lang="fr-FR" sz="1600" dirty="0" err="1">
                <a:latin typeface="Georgia" panose="02040502050405020303" pitchFamily="18" charset="0"/>
                <a:ea typeface="Source Sans Pro" panose="020B0503030403020204" pitchFamily="34" charset="0"/>
              </a:rPr>
              <a:t>presence</a:t>
            </a: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 (and absence) records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fr-FR" sz="1600" dirty="0" err="1">
                <a:latin typeface="Georgia" panose="02040502050405020303" pitchFamily="18" charset="0"/>
                <a:ea typeface="Source Sans Pro" panose="020B0503030403020204" pitchFamily="34" charset="0"/>
              </a:rPr>
              <a:t>Environmental</a:t>
            </a: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data: </a:t>
            </a:r>
            <a:r>
              <a:rPr lang="fr-FR" sz="1600" dirty="0" err="1">
                <a:latin typeface="Georgia" panose="02040502050405020303" pitchFamily="18" charset="0"/>
                <a:ea typeface="Source Sans Pro" panose="020B0503030403020204" pitchFamily="34" charset="0"/>
              </a:rPr>
              <a:t>climate</a:t>
            </a: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, </a:t>
            </a:r>
            <a:r>
              <a:rPr lang="fr-FR" sz="1600" dirty="0" err="1">
                <a:latin typeface="Georgia" panose="02040502050405020303" pitchFamily="18" charset="0"/>
                <a:ea typeface="Source Sans Pro" panose="020B0503030403020204" pitchFamily="34" charset="0"/>
              </a:rPr>
              <a:t>elevation</a:t>
            </a: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, land cover, </a:t>
            </a:r>
            <a:r>
              <a:rPr lang="fr-FR" sz="1600" dirty="0" err="1">
                <a:latin typeface="Georgia" panose="02040502050405020303" pitchFamily="18" charset="0"/>
                <a:ea typeface="Source Sans Pro" panose="020B0503030403020204" pitchFamily="34" charset="0"/>
              </a:rPr>
              <a:t>soil</a:t>
            </a: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, </a:t>
            </a:r>
            <a:r>
              <a:rPr lang="fr-FR" sz="1600" dirty="0" err="1">
                <a:latin typeface="Georgia" panose="02040502050405020303" pitchFamily="18" charset="0"/>
                <a:ea typeface="Source Sans Pro" panose="020B0503030403020204" pitchFamily="34" charset="0"/>
              </a:rPr>
              <a:t>etc.Possible</a:t>
            </a: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sources: GBIF, </a:t>
            </a:r>
            <a:r>
              <a:rPr lang="fr-FR" sz="1600" dirty="0" err="1">
                <a:latin typeface="Georgia" panose="02040502050405020303" pitchFamily="18" charset="0"/>
                <a:ea typeface="Source Sans Pro" panose="020B0503030403020204" pitchFamily="34" charset="0"/>
              </a:rPr>
              <a:t>WorldClim</a:t>
            </a: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, </a:t>
            </a:r>
            <a:r>
              <a:rPr lang="fr-FR" sz="1600" dirty="0" err="1">
                <a:latin typeface="Georgia" panose="02040502050405020303" pitchFamily="18" charset="0"/>
                <a:ea typeface="Source Sans Pro" panose="020B0503030403020204" pitchFamily="34" charset="0"/>
              </a:rPr>
              <a:t>remote</a:t>
            </a: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 </a:t>
            </a:r>
            <a:r>
              <a:rPr lang="fr-FR" sz="1600" dirty="0" err="1">
                <a:latin typeface="Georgia" panose="02040502050405020303" pitchFamily="18" charset="0"/>
                <a:ea typeface="Source Sans Pro" panose="020B0503030403020204" pitchFamily="34" charset="0"/>
              </a:rPr>
              <a:t>sensing</a:t>
            </a:r>
            <a:r>
              <a:rPr lang="fr-FR" sz="1600" dirty="0">
                <a:latin typeface="Georgia" panose="02040502050405020303" pitchFamily="18" charset="0"/>
                <a:ea typeface="Source Sans Pro" panose="020B0503030403020204" pitchFamily="34" charset="0"/>
              </a:rPr>
              <a:t> data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7526F36-E290-4060-AB6D-118A9A191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852" y="2721537"/>
            <a:ext cx="3755425" cy="24494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AB5CECEE-73CF-4FEE-ABDB-64D12815A4C1}"/>
              </a:ext>
            </a:extLst>
          </p:cNvPr>
          <p:cNvSpPr txBox="1"/>
          <p:nvPr/>
        </p:nvSpPr>
        <p:spPr>
          <a:xfrm>
            <a:off x="241538" y="3266353"/>
            <a:ext cx="263968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4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Occurrence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records are thought of in a two dimensional geographical space defined by longitude 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X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and latitude 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Y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192506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A7E875A3-7E07-4C71-AC25-F6189CA610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45" t="13393" r="10927" b="21717"/>
          <a:stretch/>
        </p:blipFill>
        <p:spPr>
          <a:xfrm>
            <a:off x="3876139" y="2952799"/>
            <a:ext cx="4210805" cy="2076400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C7388BF-E27B-47B3-996D-275AA69D50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E3C9470-BC36-43BA-A1DF-C94999330CB4}"/>
              </a:ext>
            </a:extLst>
          </p:cNvPr>
          <p:cNvSpPr/>
          <p:nvPr/>
        </p:nvSpPr>
        <p:spPr>
          <a:xfrm>
            <a:off x="-2825033" y="-1725322"/>
            <a:ext cx="3808675" cy="1383527"/>
          </a:xfrm>
          <a:prstGeom prst="round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J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4F30A21-CBF8-4A54-AE32-3BF52A22702A}"/>
              </a:ext>
            </a:extLst>
          </p:cNvPr>
          <p:cNvSpPr txBox="1"/>
          <p:nvPr/>
        </p:nvSpPr>
        <p:spPr>
          <a:xfrm>
            <a:off x="327809" y="762162"/>
            <a:ext cx="30448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00" b="1" i="0" u="none" strike="noStrike" baseline="0" dirty="0">
                <a:solidFill>
                  <a:schemeClr val="tx1"/>
                </a:solidFill>
                <a:latin typeface="Georgia" panose="02040502050405020303" pitchFamily="18" charset="0"/>
                <a:ea typeface="Source Sans Pro" panose="020B0503030403020204" pitchFamily="34" charset="0"/>
              </a:rPr>
              <a:t>Statistical &amp; machine learning approaches: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8A4C644C-2C41-8201-8348-D18874865AB7}"/>
              </a:ext>
            </a:extLst>
          </p:cNvPr>
          <p:cNvSpPr/>
          <p:nvPr/>
        </p:nvSpPr>
        <p:spPr>
          <a:xfrm>
            <a:off x="1" y="0"/>
            <a:ext cx="3870434" cy="612400"/>
          </a:xfrm>
          <a:prstGeom prst="roundRect">
            <a:avLst/>
          </a:prstGeom>
          <a:solidFill>
            <a:srgbClr val="AFF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 algn="ctr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r-FR" sz="2800" b="1" dirty="0">
                <a:solidFill>
                  <a:schemeClr val="tx1"/>
                </a:solidFill>
                <a:latin typeface="Oswald" panose="00000500000000000000" pitchFamily="2" charset="0"/>
              </a:rPr>
              <a:t>Common Methods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729EAEE-E03A-4558-96E8-6CDBA4C955A2}"/>
              </a:ext>
            </a:extLst>
          </p:cNvPr>
          <p:cNvSpPr txBox="1"/>
          <p:nvPr/>
        </p:nvSpPr>
        <p:spPr>
          <a:xfrm>
            <a:off x="402175" y="3680503"/>
            <a:ext cx="308170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400" b="1" i="0" u="none" strike="noStrike" baseline="0" dirty="0">
                <a:solidFill>
                  <a:schemeClr val="tx1"/>
                </a:solidFill>
                <a:latin typeface="Georgia" panose="02040502050405020303" pitchFamily="18" charset="0"/>
                <a:ea typeface="Source Sans Pro" panose="020B0503030403020204" pitchFamily="34" charset="0"/>
              </a:rPr>
              <a:t>Note: </a:t>
            </a:r>
            <a:r>
              <a:rPr lang="en-US" sz="1400" b="1" i="1" u="none" strike="noStrike" baseline="0" dirty="0">
                <a:solidFill>
                  <a:srgbClr val="FF0000"/>
                </a:solidFill>
                <a:latin typeface="Georgia" panose="02040502050405020303" pitchFamily="18" charset="0"/>
                <a:ea typeface="Source Sans Pro" panose="020B0503030403020204" pitchFamily="34" charset="0"/>
              </a:rPr>
              <a:t>Choice depends on data type (presence-only, presence–absence, etc.)</a:t>
            </a:r>
            <a:endParaRPr lang="fr-FR" sz="1400" b="0" i="1" u="none" strike="noStrike" baseline="0" dirty="0">
              <a:solidFill>
                <a:srgbClr val="FF0000"/>
              </a:solidFill>
              <a:latin typeface="Georgia" panose="02040502050405020303" pitchFamily="18" charset="0"/>
              <a:ea typeface="Source Sans Pro" panose="020B0503030403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6809D0A-D907-4AB7-98C9-41432467B1AB}"/>
              </a:ext>
            </a:extLst>
          </p:cNvPr>
          <p:cNvSpPr txBox="1"/>
          <p:nvPr/>
        </p:nvSpPr>
        <p:spPr>
          <a:xfrm>
            <a:off x="845621" y="1454386"/>
            <a:ext cx="24532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400" b="1" i="0" u="none" strike="noStrike" baseline="0" dirty="0">
                <a:solidFill>
                  <a:schemeClr val="tx1"/>
                </a:solidFill>
                <a:latin typeface="Georgia" panose="02040502050405020303" pitchFamily="18" charset="0"/>
                <a:ea typeface="Source Sans Pro" panose="020B0503030403020204" pitchFamily="34" charset="0"/>
              </a:rPr>
              <a:t>GLM / GAM</a:t>
            </a:r>
            <a:endParaRPr lang="en-US" b="1" i="0" u="none" strike="noStrike" baseline="0" dirty="0">
              <a:solidFill>
                <a:schemeClr val="tx1"/>
              </a:solidFill>
              <a:latin typeface="Georgia" panose="02040502050405020303" pitchFamily="18" charset="0"/>
              <a:ea typeface="Source Sans Pro" panose="020B0503030403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i="0" u="none" strike="noStrike" baseline="0" dirty="0" err="1">
                <a:solidFill>
                  <a:schemeClr val="tx1"/>
                </a:solidFill>
                <a:latin typeface="Georgia" panose="02040502050405020303" pitchFamily="18" charset="0"/>
                <a:ea typeface="Source Sans Pro" panose="020B0503030403020204" pitchFamily="34" charset="0"/>
              </a:rPr>
              <a:t>MaxEnt</a:t>
            </a:r>
            <a:endParaRPr lang="en-US" b="1" i="0" u="none" strike="noStrike" baseline="0" dirty="0">
              <a:solidFill>
                <a:schemeClr val="tx1"/>
              </a:solidFill>
              <a:latin typeface="Georgia" panose="02040502050405020303" pitchFamily="18" charset="0"/>
              <a:ea typeface="Source Sans Pro" panose="020B0503030403020204" pitchFamily="34" charset="0"/>
            </a:endParaRPr>
          </a:p>
          <a:p>
            <a:pPr marL="285750" lvl="4" indent="-285750" algn="just">
              <a:buFont typeface="Wingdings" panose="05000000000000000000" pitchFamily="2" charset="2"/>
              <a:buChar char="§"/>
            </a:pPr>
            <a:r>
              <a:rPr lang="en-US" sz="1400" b="1" i="0" u="none" strike="noStrike" baseline="0" dirty="0">
                <a:solidFill>
                  <a:schemeClr val="tx1"/>
                </a:solidFill>
                <a:latin typeface="Georgia" panose="02040502050405020303" pitchFamily="18" charset="0"/>
                <a:ea typeface="Source Sans Pro" panose="020B0503030403020204" pitchFamily="34" charset="0"/>
              </a:rPr>
              <a:t>Random Forests</a:t>
            </a:r>
          </a:p>
          <a:p>
            <a:pPr marL="285750" lvl="4" indent="-285750" algn="just">
              <a:buFont typeface="Wingdings" panose="05000000000000000000" pitchFamily="2" charset="2"/>
              <a:buChar char="§"/>
            </a:pPr>
            <a:r>
              <a:rPr lang="en-US" sz="1400" b="1" i="0" u="none" strike="noStrike" baseline="0" dirty="0">
                <a:solidFill>
                  <a:schemeClr val="tx1"/>
                </a:solidFill>
                <a:latin typeface="Georgia" panose="02040502050405020303" pitchFamily="18" charset="0"/>
                <a:ea typeface="Source Sans Pro" panose="020B0503030403020204" pitchFamily="34" charset="0"/>
              </a:rPr>
              <a:t>Ensemble models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FB37D8C-9853-41EC-B803-78187C330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548" y="538196"/>
            <a:ext cx="5258174" cy="251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971037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F7526E4-838F-9A93-89C6-7BB1238630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A6DA238-591F-DBD3-2728-004CD50A77D7}"/>
              </a:ext>
            </a:extLst>
          </p:cNvPr>
          <p:cNvSpPr/>
          <p:nvPr/>
        </p:nvSpPr>
        <p:spPr>
          <a:xfrm>
            <a:off x="0" y="0"/>
            <a:ext cx="5486590" cy="612400"/>
          </a:xfrm>
          <a:prstGeom prst="roundRect">
            <a:avLst/>
          </a:prstGeom>
          <a:solidFill>
            <a:srgbClr val="AFF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 algn="ctr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r-FR" sz="2800" b="1" dirty="0">
                <a:solidFill>
                  <a:schemeClr val="tx1"/>
                </a:solidFill>
                <a:latin typeface="Oswald" panose="00000500000000000000" pitchFamily="2" charset="0"/>
              </a:rPr>
              <a:t>Applications &amp; Future Outlook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DA5291F-D749-DE4B-B5A3-DB245B1E469A}"/>
              </a:ext>
            </a:extLst>
          </p:cNvPr>
          <p:cNvSpPr txBox="1"/>
          <p:nvPr/>
        </p:nvSpPr>
        <p:spPr>
          <a:xfrm>
            <a:off x="841248" y="825737"/>
            <a:ext cx="3730752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1E1E1E"/>
                </a:solidFill>
                <a:effectLst/>
                <a:latin typeface="Georgia" panose="02040502050405020303" pitchFamily="18" charset="0"/>
              </a:rPr>
              <a:t>Conservation biology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1E1E1E"/>
              </a:solidFill>
              <a:effectLst/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1E1E1E"/>
                </a:solidFill>
                <a:effectLst/>
                <a:latin typeface="Georgia" panose="02040502050405020303" pitchFamily="18" charset="0"/>
              </a:rPr>
              <a:t>Ecology &amp; evolution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1E1E1E"/>
              </a:solidFill>
              <a:effectLst/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1E1E1E"/>
                </a:solidFill>
                <a:effectLst/>
                <a:latin typeface="Georgia" panose="02040502050405020303" pitchFamily="18" charset="0"/>
              </a:rPr>
              <a:t>Public health (vector-borne diseases)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1E1E1E"/>
              </a:solidFill>
              <a:effectLst/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1E1E1E"/>
                </a:solidFill>
                <a:effectLst/>
                <a:latin typeface="Georgia" panose="02040502050405020303" pitchFamily="18" charset="0"/>
              </a:rPr>
              <a:t>Forestry &amp; agriculture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1E1E1E"/>
              </a:solidFill>
              <a:effectLst/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1E1E1E"/>
                </a:solidFill>
                <a:effectLst/>
                <a:latin typeface="Georgia" panose="02040502050405020303" pitchFamily="18" charset="0"/>
              </a:rPr>
              <a:t>Future trends: integration with remote sensing, big data, AI</a:t>
            </a:r>
            <a:endParaRPr lang="fr-FR" sz="1600" dirty="0">
              <a:solidFill>
                <a:srgbClr val="1E1E1E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80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D7BB5AA-E47F-4F4F-9C22-EE760A7E36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97" t="4688" r="3581" b="9027"/>
          <a:stretch/>
        </p:blipFill>
        <p:spPr>
          <a:xfrm>
            <a:off x="6512944" y="1891339"/>
            <a:ext cx="2656937" cy="330391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D25672-C301-4278-A667-FEEE3FE0FA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7636" y="2380895"/>
            <a:ext cx="4763500" cy="2122098"/>
          </a:xfrm>
        </p:spPr>
        <p:txBody>
          <a:bodyPr/>
          <a:lstStyle/>
          <a:p>
            <a:pPr algn="ctr"/>
            <a:r>
              <a:rPr lang="fr-FR" dirty="0"/>
              <a:t>END MODULE 3 !</a:t>
            </a:r>
            <a:br>
              <a:rPr lang="fr-FR" dirty="0"/>
            </a:br>
            <a:r>
              <a:rPr lang="en-US" dirty="0">
                <a:solidFill>
                  <a:srgbClr val="FF0000"/>
                </a:solidFill>
              </a:rPr>
              <a:t>Thank you for your attention.</a:t>
            </a:r>
            <a:endParaRPr lang="fr-BJ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54356B-D8C4-4A0D-BB87-F0124F065E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CFB029B-6946-4563-AB34-06589D22BF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340"/>
          <a:stretch/>
        </p:blipFill>
        <p:spPr>
          <a:xfrm>
            <a:off x="3226370" y="48606"/>
            <a:ext cx="2466975" cy="102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7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Quince template">
  <a:themeElements>
    <a:clrScheme name="Custom 347">
      <a:dk1>
        <a:srgbClr val="28324A"/>
      </a:dk1>
      <a:lt1>
        <a:srgbClr val="FFFFFF"/>
      </a:lt1>
      <a:dk2>
        <a:srgbClr val="707685"/>
      </a:dk2>
      <a:lt2>
        <a:srgbClr val="E5E5E5"/>
      </a:lt2>
      <a:accent1>
        <a:srgbClr val="00CEF6"/>
      </a:accent1>
      <a:accent2>
        <a:srgbClr val="3C78D8"/>
      </a:accent2>
      <a:accent3>
        <a:srgbClr val="00A7C8"/>
      </a:accent3>
      <a:accent4>
        <a:srgbClr val="8EC400"/>
      </a:accent4>
      <a:accent5>
        <a:srgbClr val="AFF000"/>
      </a:accent5>
      <a:accent6>
        <a:srgbClr val="7F7F7F"/>
      </a:accent6>
      <a:hlink>
        <a:srgbClr val="28324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7631</TotalTime>
  <Words>206</Words>
  <Application>Microsoft Office PowerPoint</Application>
  <PresentationFormat>Affichage à l'écran (16:9)</PresentationFormat>
  <Paragraphs>55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Georgia</vt:lpstr>
      <vt:lpstr>Oswald</vt:lpstr>
      <vt:lpstr>Source Sans Pro</vt:lpstr>
      <vt:lpstr>Wingdings</vt:lpstr>
      <vt:lpstr>Arial</vt:lpstr>
      <vt:lpstr>Quince template</vt:lpstr>
      <vt:lpstr>Understanding SDM – environment relationships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END MODULE 3 ! Thank you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EXCEL AVANCE</dc:title>
  <dc:creator>Azonvidé Hubert DOSSA</dc:creator>
  <cp:lastModifiedBy>Azonvidé Hubert DOSSA</cp:lastModifiedBy>
  <cp:revision>577</cp:revision>
  <dcterms:modified xsi:type="dcterms:W3CDTF">2025-09-26T10:23:55Z</dcterms:modified>
</cp:coreProperties>
</file>