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746A2-D628-E07E-103C-C9CA80F56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3A024-BDD7-C8A5-E6FC-630A93CC50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103B6-0136-A7A1-1AB5-3D6B7198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EB978-8378-2A25-5280-9DBC88C4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9462D-B9E3-D71D-8FF9-1E1114291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9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69F0C-29F8-5EBF-ECE4-203569B6C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30220-4B9D-04F8-9DFC-77326F7FA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CDCAB-BB4B-0EDC-FDBC-5716DE17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FB73A-41A3-D26C-1BAE-4C98EDCDA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481C4-4D67-2CBB-EC27-48D0FB11D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59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EBEDAC-F933-6A7D-2890-DF5E186FD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311C7E-8829-A23F-A3D9-16D480E48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4C561-6BA1-EED2-511D-8F7787C05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B6CEB-C230-3553-3874-840A25A51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E9784-CA06-BA51-4324-9E2E96277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9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1B09-3DD9-DA7C-9661-277AFBA10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89B5B-992C-5040-8016-9890EE60E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B8608-940A-65D3-3F0F-B571AE1B0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D1070-FEF9-CF9C-A971-664E2D1A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12E33-1D9E-49FC-B237-AA846FC62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1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88AC4-A287-E1D7-A71A-BF713C60B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DE2F9-FEE3-B397-30E9-FC5DBCB86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67CFD-59D9-236C-6420-40CC4D89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23872-DAFA-9F28-BCB2-08A5D892E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B03D9-05F7-9D06-68F9-803371250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61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C2C90-5C9B-BB37-8AA9-8D347380D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7D1F8-D272-8C69-1600-6F2B1DD34A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CB5D5-EC72-AA64-0EAD-DD8FBC4CE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FF23B9-F674-3543-E0F0-81329BDB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CD97E9-683C-5D71-794B-54DA0AE78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ADBF2-C6D0-F656-CD1B-AA15D4F5B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CCAC0-5790-055A-0A29-A0B6B5F7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049FC-572B-2144-5DD8-0578840B5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879C9-96FB-A536-33E5-4C2D2D6D8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523640-549D-7FE0-8074-6FD4E53250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B3A689-5C9A-CBFF-2BA5-AA84D6C14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2DA087-9639-27BB-7263-77DABE1ED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5A2DBD-A332-BEFF-AFE5-A146C77E9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7814D-1AB6-69A7-2E75-EC3BA6864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0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45F9C-C18A-5841-FCE2-0471C4C19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B54AB-04A1-6ED7-4428-490DFECB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9127E-7979-D604-75FC-477352B3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CFA1A-3441-38C9-BB09-555C3DC6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57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9D2D30-E9EF-69EF-65E0-FA1B66B0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A98327-5B32-337A-DB6C-0E3FA2EA9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9FB12-5B7B-3C0F-DEC5-10411FC8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1D6A3-C12F-30F3-ACB4-6062FDA1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E176D-D77D-72D4-24EC-365DEA5D9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C179F4-B859-352A-DD37-4B4F5B843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3F732-B755-9DA4-DAF6-8F39EC71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EC0F5A-1017-50D6-E31A-70C51D6C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8E444-EC6C-8D37-7A60-587376642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6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44889-BC65-096B-6A4E-813A1B1F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29D866-F0EE-BC08-F922-DC1CD90F7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2EA113-4225-ECE0-F9CE-96F302902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242D0-612F-8301-F0FB-DE5CCC472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2F334-D454-6677-8F19-BEFB4E803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71188-4D3F-0E7A-FCD2-81BB8AFC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4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34915-15C5-DE3A-3A93-9CB31E52E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81A2A-8166-8D24-60C1-1E32CE6A8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14584-9030-F6C9-DE77-58E29157E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06847-924E-47D7-9AEE-E52A8D496C05}" type="datetimeFigureOut">
              <a:rPr lang="en-US" smtClean="0"/>
              <a:t>26-Sep-24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25274-76EA-3781-5234-814ED0FFE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8F399-E54B-B989-4786-850EC5515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D56E7-067E-47BE-9957-C9A93BAB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4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62D75-41F0-DF45-2B0C-CF32429C6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076"/>
            <a:ext cx="9144000" cy="1954924"/>
          </a:xfrm>
        </p:spPr>
        <p:txBody>
          <a:bodyPr/>
          <a:lstStyle/>
          <a:p>
            <a:r>
              <a:rPr lang="en-US" b="0" i="0" dirty="0">
                <a:effectLst/>
                <a:latin typeface="SF-Pro-Text"/>
              </a:rPr>
              <a:t>Fundamentals of Remote Sensing</a:t>
            </a:r>
            <a:endParaRPr lang="en-US" dirty="0"/>
          </a:p>
        </p:txBody>
      </p:sp>
      <p:pic>
        <p:nvPicPr>
          <p:cNvPr id="2050" name="Picture 2" descr="What is remote sensing?">
            <a:extLst>
              <a:ext uri="{FF2B5EF4-FFF2-40B4-BE49-F238E27FC236}">
                <a16:creationId xmlns:a16="http://schemas.microsoft.com/office/drawing/2014/main" id="{46BDE510-FE94-0AF3-7666-6DF1B7A0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90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8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19FB0-8E72-9B72-2173-ABE344279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Satellites and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BF10-4732-B785-7FDA-175B94050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Satellites carry sensors or instruments. The names of sensors are usually acronyms that can include the name of the satellite.</a:t>
            </a:r>
          </a:p>
          <a:p>
            <a:endParaRPr lang="en-US" dirty="0"/>
          </a:p>
        </p:txBody>
      </p:sp>
      <p:pic>
        <p:nvPicPr>
          <p:cNvPr id="7170" name="Picture 2" descr="WorldView-2 Satellite Sensor ...">
            <a:extLst>
              <a:ext uri="{FF2B5EF4-FFF2-40B4-BE49-F238E27FC236}">
                <a16:creationId xmlns:a16="http://schemas.microsoft.com/office/drawing/2014/main" id="{E5E280B4-1BAB-909B-BC11-8C369E7B7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510" y="2711670"/>
            <a:ext cx="5691352" cy="346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1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1093-61F1-81F3-9ACF-86AE7F9A5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Satellite Characteristics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3464B-C26E-A3BE-8261-7C9603C74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7008"/>
            <a:ext cx="10515600" cy="558099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● Orbits: Polar/Non-Polar Orbit vs. Geostationary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● Energy Source: Passive vs. Active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● Solar and Terrestrial Spectra: Visible, UV, IR, Microwave...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● Measurement Technique: Scanning; Non-Scanning; Imager; Sounders ● Resolution Type and Quality: Spatial, Temporal, Spectral, Radiometric ● Application: Weather, Ocean Color, Land Mapping, Air Quality, Radiation Budget, etc.</a:t>
            </a:r>
          </a:p>
        </p:txBody>
      </p:sp>
    </p:spTree>
    <p:extLst>
      <p:ext uri="{BB962C8B-B14F-4D97-AF65-F5344CB8AC3E}">
        <p14:creationId xmlns:p14="http://schemas.microsoft.com/office/powerpoint/2010/main" val="1825995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495C4-3D60-7872-BD8F-16940E3D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Satellite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EBD83-6C86-3775-6F3F-86F1981D5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1. Passive Sensors</a:t>
            </a:r>
          </a:p>
          <a:p>
            <a:pPr marL="0" indent="0">
              <a:buNone/>
            </a:pPr>
            <a:r>
              <a:rPr lang="en-US" dirty="0"/>
              <a:t>• Passive remote sensors measure radiant energy reflected or emitted by the Earth atmosphere system or changes in gravity from the Earth. </a:t>
            </a:r>
          </a:p>
          <a:p>
            <a:pPr marL="0" indent="0">
              <a:buNone/>
            </a:pPr>
            <a:r>
              <a:rPr lang="en-US" dirty="0"/>
              <a:t>• Radiant energy is converted to </a:t>
            </a:r>
            <a:r>
              <a:rPr lang="en-US" dirty="0" err="1"/>
              <a:t>biogeophysical</a:t>
            </a:r>
            <a:r>
              <a:rPr lang="en-US" dirty="0"/>
              <a:t> quantities such as temperature, precipitation, and soil moisture. </a:t>
            </a:r>
          </a:p>
          <a:p>
            <a:pPr marL="0" indent="0">
              <a:buNone/>
            </a:pPr>
            <a:r>
              <a:rPr lang="en-US" dirty="0"/>
              <a:t>• Examples: Landsat OLI/TIRS, Terra MODIS, GPM GMI, GRACE, etc.</a:t>
            </a:r>
          </a:p>
        </p:txBody>
      </p:sp>
      <p:pic>
        <p:nvPicPr>
          <p:cNvPr id="9218" name="Picture 2" descr="Passive Sensors | Earthdata">
            <a:extLst>
              <a:ext uri="{FF2B5EF4-FFF2-40B4-BE49-F238E27FC236}">
                <a16:creationId xmlns:a16="http://schemas.microsoft.com/office/drawing/2014/main" id="{F6D55A81-5EBB-8529-5035-37BB73809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193" y="4650828"/>
            <a:ext cx="3867807" cy="220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1E010-EE90-9C97-8D60-DFA764F9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38" y="0"/>
            <a:ext cx="11112062" cy="959178"/>
          </a:xfrm>
        </p:spPr>
        <p:txBody>
          <a:bodyPr/>
          <a:lstStyle/>
          <a:p>
            <a:r>
              <a:rPr lang="en-US" b="1" dirty="0"/>
              <a:t>Satellite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6A38D-CF7E-51DF-CC16-316FEC763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8" y="959178"/>
            <a:ext cx="11556124" cy="589882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2. Active Sensors</a:t>
            </a:r>
          </a:p>
          <a:p>
            <a:pPr marL="0" indent="0">
              <a:buNone/>
            </a:pPr>
            <a:r>
              <a:rPr lang="en-US" dirty="0"/>
              <a:t>• Active sensors provide their own energy source for illumination </a:t>
            </a:r>
          </a:p>
          <a:p>
            <a:pPr marL="0" indent="0">
              <a:buNone/>
            </a:pPr>
            <a:r>
              <a:rPr lang="en-US" dirty="0"/>
              <a:t>• Most active sensors operate in the microwave portion of the electromagnetic spectrum, which makes them able to penetrate the atmosphere under most conditions and can be used day or night. </a:t>
            </a:r>
          </a:p>
          <a:p>
            <a:pPr marL="0" indent="0">
              <a:buNone/>
            </a:pPr>
            <a:r>
              <a:rPr lang="en-US" dirty="0"/>
              <a:t>• Have a variety of applications related to meteorology and observation of the Earth's surface and atmosphere. </a:t>
            </a:r>
          </a:p>
          <a:p>
            <a:pPr marL="0" indent="0">
              <a:buNone/>
            </a:pPr>
            <a:r>
              <a:rPr lang="en-US" dirty="0"/>
              <a:t>• Examples: Laser Altimeter, LiDAR, RADAR, </a:t>
            </a:r>
            <a:r>
              <a:rPr lang="en-US" dirty="0" err="1"/>
              <a:t>Scatterometer</a:t>
            </a:r>
            <a:r>
              <a:rPr lang="en-US" dirty="0"/>
              <a:t>, Sounder </a:t>
            </a:r>
          </a:p>
          <a:p>
            <a:pPr marL="0" indent="0">
              <a:buNone/>
            </a:pPr>
            <a:r>
              <a:rPr lang="en-US" dirty="0"/>
              <a:t>• Missions: Sentinel -1 (C -SAR), </a:t>
            </a:r>
            <a:r>
              <a:rPr lang="en-US" dirty="0" err="1"/>
              <a:t>ICESat</a:t>
            </a:r>
            <a:r>
              <a:rPr lang="en-US" dirty="0"/>
              <a:t> -2 (ATLAS), GPM (DPR)</a:t>
            </a:r>
          </a:p>
        </p:txBody>
      </p:sp>
      <p:pic>
        <p:nvPicPr>
          <p:cNvPr id="8196" name="Picture 4" descr="Active Sensors | Earthdata">
            <a:extLst>
              <a:ext uri="{FF2B5EF4-FFF2-40B4-BE49-F238E27FC236}">
                <a16:creationId xmlns:a16="http://schemas.microsoft.com/office/drawing/2014/main" id="{DCDE0D2F-EB9C-8CC0-FA9A-3B3746942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275" y="5191125"/>
            <a:ext cx="27527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300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2DC9B-E6DE-03B3-3B0A-FC08021F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Advantages of Remote Sensing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60996-9DF7-8B2E-E3BC-DCA3C3608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information where there are no ground -based measurements. </a:t>
            </a:r>
          </a:p>
          <a:p>
            <a:pPr marL="0" indent="0">
              <a:buNone/>
            </a:pPr>
            <a:r>
              <a:rPr lang="en-US" dirty="0"/>
              <a:t>• Provides globally consistent observations.</a:t>
            </a:r>
          </a:p>
          <a:p>
            <a:pPr marL="0" indent="0">
              <a:buNone/>
            </a:pPr>
            <a:r>
              <a:rPr lang="en-US" dirty="0"/>
              <a:t>• Provides continuous monitoring of our planet. </a:t>
            </a:r>
          </a:p>
          <a:p>
            <a:pPr marL="0" indent="0">
              <a:buNone/>
            </a:pPr>
            <a:r>
              <a:rPr lang="en-US" dirty="0"/>
              <a:t>• Earth systems models integrate surface -based and remote sensing observations and provide uniformly gridded, frequent information of water resources data parameters. </a:t>
            </a:r>
          </a:p>
          <a:p>
            <a:pPr marL="0" indent="0">
              <a:buNone/>
            </a:pPr>
            <a:r>
              <a:rPr lang="en-US" dirty="0"/>
              <a:t>• Data are freely available and there are web -based tools for data analysis.</a:t>
            </a:r>
          </a:p>
        </p:txBody>
      </p:sp>
    </p:spTree>
    <p:extLst>
      <p:ext uri="{BB962C8B-B14F-4D97-AF65-F5344CB8AC3E}">
        <p14:creationId xmlns:p14="http://schemas.microsoft.com/office/powerpoint/2010/main" val="2431078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ACBB9-00A3-7EFC-1DD9-E629FF6D9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Disadvantages of Remote Sensing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16478-5723-1000-B614-934BFC93B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very difficult to obtain high spectral, spatial, temporal, and radiometric resolution all at the same time. </a:t>
            </a:r>
          </a:p>
          <a:p>
            <a:pPr marL="0" indent="0">
              <a:buNone/>
            </a:pPr>
            <a:r>
              <a:rPr lang="en-US" dirty="0"/>
              <a:t>• Large amounts of data in a variety of formats can lead to more time and processing. </a:t>
            </a:r>
          </a:p>
          <a:p>
            <a:pPr marL="0" indent="0">
              <a:buNone/>
            </a:pPr>
            <a:r>
              <a:rPr lang="en-US" dirty="0"/>
              <a:t>• Applying satellite data may require additional processing, visualization, and other tools. </a:t>
            </a:r>
          </a:p>
          <a:p>
            <a:pPr marL="0" indent="0">
              <a:buNone/>
            </a:pPr>
            <a:r>
              <a:rPr lang="en-US" dirty="0"/>
              <a:t>• While the data are generally validated with selected surface measurements, regional and local assessment is recommended.</a:t>
            </a:r>
          </a:p>
        </p:txBody>
      </p:sp>
    </p:spTree>
    <p:extLst>
      <p:ext uri="{BB962C8B-B14F-4D97-AF65-F5344CB8AC3E}">
        <p14:creationId xmlns:p14="http://schemas.microsoft.com/office/powerpoint/2010/main" val="2313977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77A4B-9CA7-E473-A296-E62CF7919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SF-Pro-Text"/>
              </a:rPr>
              <a:t>Applications of Remote Sensing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99EA8-9BC7-F996-5D06-7DE60B560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US" dirty="0"/>
            </a:br>
            <a:r>
              <a:rPr lang="en-US" b="0" i="0" dirty="0">
                <a:effectLst/>
                <a:latin typeface="SF-Pro-Text"/>
              </a:rPr>
              <a:t>- Agriculture monitoring </a:t>
            </a:r>
            <a:br>
              <a:rPr lang="en-US" dirty="0"/>
            </a:br>
            <a:r>
              <a:rPr lang="en-US" b="0" i="0" dirty="0">
                <a:effectLst/>
                <a:latin typeface="SF-Pro-Text"/>
              </a:rPr>
              <a:t>- Urban planning </a:t>
            </a:r>
            <a:br>
              <a:rPr lang="en-US" dirty="0"/>
            </a:br>
            <a:r>
              <a:rPr lang="en-US" b="0" i="0" dirty="0">
                <a:effectLst/>
                <a:latin typeface="SF-Pro-Text"/>
              </a:rPr>
              <a:t>- Environmental monitoring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6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0EC75-C086-1674-2A65-48B462AE2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                        </a:t>
            </a:r>
          </a:p>
          <a:p>
            <a:pPr marL="0" indent="0" algn="ctr">
              <a:buNone/>
            </a:pPr>
            <a:r>
              <a:rPr lang="en-US" sz="4800" dirty="0"/>
              <a:t> THANK YOU</a:t>
            </a:r>
          </a:p>
        </p:txBody>
      </p:sp>
    </p:spTree>
    <p:extLst>
      <p:ext uri="{BB962C8B-B14F-4D97-AF65-F5344CB8AC3E}">
        <p14:creationId xmlns:p14="http://schemas.microsoft.com/office/powerpoint/2010/main" val="395466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D6937-AE37-274F-903A-11E9C990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696A0-FA3B-3A08-2AFA-557AF88AF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621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Fundamentals of Remote Sensing    </a:t>
            </a:r>
          </a:p>
          <a:p>
            <a:pPr marL="0" indent="0">
              <a:buNone/>
            </a:pPr>
            <a:r>
              <a:rPr lang="en-US" dirty="0"/>
              <a:t>• Satellites and Sensors</a:t>
            </a:r>
          </a:p>
          <a:p>
            <a:pPr marL="457200" lvl="1" indent="0">
              <a:buNone/>
            </a:pPr>
            <a:r>
              <a:rPr lang="en-US" dirty="0"/>
              <a:t>⁃ Types</a:t>
            </a:r>
          </a:p>
          <a:p>
            <a:pPr marL="457200" lvl="1" indent="0">
              <a:buNone/>
            </a:pPr>
            <a:r>
              <a:rPr lang="en-US" dirty="0"/>
              <a:t>⁃ Resolution</a:t>
            </a:r>
          </a:p>
          <a:p>
            <a:pPr marL="0" indent="0">
              <a:buNone/>
            </a:pPr>
            <a:r>
              <a:rPr lang="en-US" dirty="0"/>
              <a:t>• Satellite Data Processing Levels</a:t>
            </a:r>
          </a:p>
          <a:p>
            <a:pPr marL="0" indent="0">
              <a:buNone/>
            </a:pPr>
            <a:r>
              <a:rPr lang="en-US" dirty="0"/>
              <a:t>• Projections and Coordinate Systems</a:t>
            </a:r>
          </a:p>
          <a:p>
            <a:pPr marL="0" indent="0">
              <a:buNone/>
            </a:pPr>
            <a:r>
              <a:rPr lang="en-US" dirty="0"/>
              <a:t>• Advantages and Disadvantages of </a:t>
            </a:r>
          </a:p>
          <a:p>
            <a:pPr marL="0" indent="0">
              <a:buNone/>
            </a:pPr>
            <a:r>
              <a:rPr lang="en-US" dirty="0"/>
              <a:t>   Remote Sensing</a:t>
            </a:r>
          </a:p>
          <a:p>
            <a:pPr marL="0" indent="0">
              <a:buNone/>
            </a:pPr>
            <a:r>
              <a:rPr lang="en-US" dirty="0"/>
              <a:t>• Remote Sensing Terminology</a:t>
            </a:r>
          </a:p>
        </p:txBody>
      </p:sp>
      <p:pic>
        <p:nvPicPr>
          <p:cNvPr id="1026" name="Picture 2" descr="Space Satellite Images - Free Download on Freepik">
            <a:extLst>
              <a:ext uri="{FF2B5EF4-FFF2-40B4-BE49-F238E27FC236}">
                <a16:creationId xmlns:a16="http://schemas.microsoft.com/office/drawing/2014/main" id="{DC51675B-7AA5-4306-3CEA-48544A6C2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062" y="1519156"/>
            <a:ext cx="4606159" cy="452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19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37B7-541E-27F8-4C87-74D9D68E4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4944"/>
          </a:xfrm>
        </p:spPr>
        <p:txBody>
          <a:bodyPr/>
          <a:lstStyle/>
          <a:p>
            <a:r>
              <a:rPr lang="en-US" b="1" i="0" dirty="0">
                <a:effectLst/>
                <a:latin typeface="SF-Pro-Text"/>
              </a:rPr>
              <a:t>Introduction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2841C-6FCA-9073-98CB-79BA0F06E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0786"/>
            <a:ext cx="10844048" cy="49320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latin typeface="SF-Pro-Text"/>
              </a:rPr>
              <a:t>What is r</a:t>
            </a:r>
            <a:r>
              <a:rPr lang="en-US" b="0" i="0" dirty="0">
                <a:effectLst/>
                <a:latin typeface="SF-Pro-Text"/>
              </a:rPr>
              <a:t>emote sensing?</a:t>
            </a:r>
          </a:p>
          <a:p>
            <a:pPr marL="0" indent="0">
              <a:buNone/>
            </a:pPr>
            <a:r>
              <a:rPr lang="en-US" dirty="0"/>
              <a:t>                                             Remote sensing is obtaining information about an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object from a distance. </a:t>
            </a:r>
          </a:p>
          <a:p>
            <a:pPr marL="0" indent="0">
              <a:buNone/>
            </a:pPr>
            <a:r>
              <a:rPr lang="en-US" dirty="0"/>
              <a:t>                                              Photography is a very common form of remote sensing. </a:t>
            </a:r>
          </a:p>
          <a:p>
            <a:pPr marL="0" indent="0">
              <a:buNone/>
            </a:pPr>
            <a:r>
              <a:rPr lang="en-US" dirty="0"/>
              <a:t>                                              There are different ways to collect data, and different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sensors are used depending on the application.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Some methods collect ground-based data, others airborne or spaceborne.  </a:t>
            </a:r>
          </a:p>
          <a:p>
            <a:r>
              <a:rPr lang="en-US" dirty="0"/>
              <a:t>What information do you need? </a:t>
            </a:r>
          </a:p>
          <a:p>
            <a:r>
              <a:rPr lang="en-US" dirty="0"/>
              <a:t>How much detail? </a:t>
            </a:r>
          </a:p>
          <a:p>
            <a:r>
              <a:rPr lang="en-US" dirty="0"/>
              <a:t>How frequently do you need the data?</a:t>
            </a:r>
            <a:endParaRPr lang="en-US" dirty="0">
              <a:latin typeface="SF-Pro-Text"/>
            </a:endParaRP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3074" name="Picture 2" descr="What is Remote Sensing? The Definitive Guide - GIS Geography">
            <a:extLst>
              <a:ext uri="{FF2B5EF4-FFF2-40B4-BE49-F238E27FC236}">
                <a16:creationId xmlns:a16="http://schemas.microsoft.com/office/drawing/2014/main" id="{501F0C69-10C3-BDBF-F8B1-2EE5ADC0C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019300"/>
            <a:ext cx="2819400" cy="165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31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C7D47-0A3F-1155-6891-32789A1E1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Remote Sensing?</a:t>
            </a:r>
          </a:p>
          <a:p>
            <a:r>
              <a:rPr lang="en-US" dirty="0"/>
              <a:t>The energy Earth receives from the sun is called electromagnetic radiation. </a:t>
            </a:r>
          </a:p>
          <a:p>
            <a:pPr marL="0" indent="0">
              <a:buNone/>
            </a:pPr>
            <a:r>
              <a:rPr lang="en-US" dirty="0"/>
              <a:t>• Radiation is reflected, absorbed, and emitted by the Earth's atmosphere or surface, as shown by the figure on the left. </a:t>
            </a:r>
          </a:p>
          <a:p>
            <a:pPr marL="0" indent="0">
              <a:buNone/>
            </a:pPr>
            <a:r>
              <a:rPr lang="en-US" dirty="0"/>
              <a:t>• Satellites carry instruments or sensors that measure electromagnetic radiation reflected or emitted from both terrestrial and atmospheric sources. </a:t>
            </a:r>
          </a:p>
          <a:p>
            <a:pPr marL="0" indent="0">
              <a:buNone/>
            </a:pPr>
            <a:r>
              <a:rPr lang="en-US" dirty="0"/>
              <a:t>• With calibrated instruments, scientists can measure the height, temperature, moisture content (and more) for nearly every feature of the Earth’s atmosphere, hydrosphere, lithosphere, and biosphere.</a:t>
            </a:r>
          </a:p>
          <a:p>
            <a:endParaRPr lang="en-US" dirty="0"/>
          </a:p>
        </p:txBody>
      </p:sp>
      <p:pic>
        <p:nvPicPr>
          <p:cNvPr id="4098" name="Picture 2" descr="Advances in Thermal Infrared Remote ...">
            <a:extLst>
              <a:ext uri="{FF2B5EF4-FFF2-40B4-BE49-F238E27FC236}">
                <a16:creationId xmlns:a16="http://schemas.microsoft.com/office/drawing/2014/main" id="{4B870885-0AE0-4E15-12F3-3A0BDB0B8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007" y="4603531"/>
            <a:ext cx="4745421" cy="204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77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D1F6F-EE3C-5912-395D-6C58B84E5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Remote Sensing?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The electromagnetic spectrum is simply the full range of wave frequencies that characterizes solar radiation. </a:t>
            </a:r>
          </a:p>
          <a:p>
            <a:pPr marL="0" indent="0">
              <a:buNone/>
            </a:pPr>
            <a:r>
              <a:rPr lang="en-US" dirty="0"/>
              <a:t>Although we are talking about light, most of the electromagnetic spectrum cannot be detected by the human eye. Even satellite detectors only capture a small portion of the entire electromagnetic spectrum.</a:t>
            </a:r>
          </a:p>
          <a:p>
            <a:endParaRPr lang="en-US" dirty="0"/>
          </a:p>
        </p:txBody>
      </p:sp>
      <p:pic>
        <p:nvPicPr>
          <p:cNvPr id="5132" name="Picture 12" descr="The EM spectrum">
            <a:extLst>
              <a:ext uri="{FF2B5EF4-FFF2-40B4-BE49-F238E27FC236}">
                <a16:creationId xmlns:a16="http://schemas.microsoft.com/office/drawing/2014/main" id="{09EE9B1E-9174-5979-D7D1-78B8D55D8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97" y="667243"/>
            <a:ext cx="10042633" cy="294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869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E64FD-1021-A552-079E-75B82C8B2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4496"/>
            <a:ext cx="10515600" cy="6353503"/>
          </a:xfrm>
        </p:spPr>
        <p:txBody>
          <a:bodyPr/>
          <a:lstStyle/>
          <a:p>
            <a:r>
              <a:rPr lang="en-US" dirty="0"/>
              <a:t>Different materials reflect and absorb different wavelengths of electromagnetic radiation. </a:t>
            </a:r>
          </a:p>
          <a:p>
            <a:pPr marL="0" indent="0">
              <a:buNone/>
            </a:pPr>
            <a:r>
              <a:rPr lang="en-US" dirty="0"/>
              <a:t>• You can look at the reflected wavelengths detected by a sensor and determine the type of material it reflected from. This is known as a spectral signature . </a:t>
            </a:r>
          </a:p>
          <a:p>
            <a:pPr marL="0" indent="0">
              <a:buNone/>
            </a:pPr>
            <a:r>
              <a:rPr lang="en-US" dirty="0"/>
              <a:t>• In the graph on the left, compare the relationship between percent reflectance and the reflective wavelengths of different components of the Earth’s surface. </a:t>
            </a:r>
          </a:p>
          <a:p>
            <a:endParaRPr lang="en-US" dirty="0"/>
          </a:p>
        </p:txBody>
      </p:sp>
      <p:pic>
        <p:nvPicPr>
          <p:cNvPr id="6146" name="Picture 2" descr="Classification Algorithms and Methods">
            <a:extLst>
              <a:ext uri="{FF2B5EF4-FFF2-40B4-BE49-F238E27FC236}">
                <a16:creationId xmlns:a16="http://schemas.microsoft.com/office/drawing/2014/main" id="{4E936A89-573A-C8D5-7267-4733BEA97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6" y="3767960"/>
            <a:ext cx="6591465" cy="309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4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F5247-CB42-B90F-B1DA-C3AFB0FCC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0979"/>
            <a:ext cx="10515600" cy="543598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Vegetation </a:t>
            </a:r>
          </a:p>
          <a:p>
            <a:pPr marL="0" indent="0">
              <a:buNone/>
            </a:pPr>
            <a:r>
              <a:rPr lang="en-US" dirty="0"/>
              <a:t>• Certain pigments in plant leaves strongly absorb wavelengths of visible (red) light.</a:t>
            </a:r>
          </a:p>
          <a:p>
            <a:pPr marL="0" indent="0">
              <a:buNone/>
            </a:pPr>
            <a:r>
              <a:rPr lang="en-US" dirty="0"/>
              <a:t>• The leaves themselves strongly reflect wavelengths of near -infrared light, which is invisible to human eyes. </a:t>
            </a:r>
          </a:p>
          <a:p>
            <a:pPr marL="0" indent="0">
              <a:buNone/>
            </a:pPr>
            <a:r>
              <a:rPr lang="en-US" dirty="0"/>
              <a:t>• As a plant canopy changes from early spring growth to late -season maturity and senescence, these reflectance properties also change.</a:t>
            </a:r>
          </a:p>
          <a:p>
            <a:r>
              <a:rPr lang="en-US" dirty="0"/>
              <a:t>Since we can't see infrared radiation, we see healthy vegetation as green.</a:t>
            </a:r>
          </a:p>
        </p:txBody>
      </p:sp>
    </p:spTree>
    <p:extLst>
      <p:ext uri="{BB962C8B-B14F-4D97-AF65-F5344CB8AC3E}">
        <p14:creationId xmlns:p14="http://schemas.microsoft.com/office/powerpoint/2010/main" val="1939799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FD5C5-F8ED-D8DC-A137-72B96A87B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4497"/>
            <a:ext cx="10515600" cy="567246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Water </a:t>
            </a:r>
          </a:p>
          <a:p>
            <a:pPr marL="0" indent="0">
              <a:buNone/>
            </a:pPr>
            <a:r>
              <a:rPr lang="en-US" dirty="0"/>
              <a:t>• Longer visible wavelengths (green and red) and near infrared radiation are absorbed more by water than shorter visible wavelengths (blue) – so water usually looks blue or blue-green. </a:t>
            </a:r>
          </a:p>
          <a:p>
            <a:pPr marL="0" indent="0">
              <a:buNone/>
            </a:pPr>
            <a:r>
              <a:rPr lang="en-US" dirty="0"/>
              <a:t>• Satellites provide the capability to map optically active components of upper water column in inland and near-shore waters.</a:t>
            </a:r>
          </a:p>
        </p:txBody>
      </p:sp>
    </p:spTree>
    <p:extLst>
      <p:ext uri="{BB962C8B-B14F-4D97-AF65-F5344CB8AC3E}">
        <p14:creationId xmlns:p14="http://schemas.microsoft.com/office/powerpoint/2010/main" val="67118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6BA17-BCE6-96D1-E9C5-18F7A1C04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6028"/>
            <a:ext cx="10515600" cy="564093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Atmosphere </a:t>
            </a:r>
          </a:p>
          <a:p>
            <a:pPr marL="0" indent="0">
              <a:buNone/>
            </a:pPr>
            <a:r>
              <a:rPr lang="en-US" dirty="0"/>
              <a:t>• From the sun to the Earth and back to the sensor, electromagnetic energy passes through the atmosphere twice. </a:t>
            </a:r>
          </a:p>
          <a:p>
            <a:pPr marL="0" indent="0">
              <a:buNone/>
            </a:pPr>
            <a:r>
              <a:rPr lang="en-US" dirty="0"/>
              <a:t>• Much of the incident energy is absorbed and scattered by gases and aerosols in the atmosphere before reaching the Earth’s surface. </a:t>
            </a:r>
          </a:p>
          <a:p>
            <a:pPr marL="0" indent="0">
              <a:buNone/>
            </a:pPr>
            <a:r>
              <a:rPr lang="en-US" dirty="0"/>
              <a:t>• Atmospheric correction removes the scattering and absorption effects from the atmosphere to obtain the surface reflectance characterizing surface properties.</a:t>
            </a:r>
          </a:p>
        </p:txBody>
      </p:sp>
    </p:spTree>
    <p:extLst>
      <p:ext uri="{BB962C8B-B14F-4D97-AF65-F5344CB8AC3E}">
        <p14:creationId xmlns:p14="http://schemas.microsoft.com/office/powerpoint/2010/main" val="3629047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974</Words>
  <Application>Microsoft Office PowerPoint</Application>
  <PresentationFormat>Widescreen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SF-Pro-Text</vt:lpstr>
      <vt:lpstr>Office Theme</vt:lpstr>
      <vt:lpstr>Fundamentals of Remote Sensing</vt:lpstr>
      <vt:lpstr>Outline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Satellites and Sensors</vt:lpstr>
      <vt:lpstr>Satellite Characteristics </vt:lpstr>
      <vt:lpstr>Satellite Sensors</vt:lpstr>
      <vt:lpstr>Satellite Sensors</vt:lpstr>
      <vt:lpstr>Advantages of Remote Sensing</vt:lpstr>
      <vt:lpstr>Disadvantages of Remote Sensing</vt:lpstr>
      <vt:lpstr>Applications of Remote Sensing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Otieno</dc:creator>
  <cp:lastModifiedBy>Anna Otieno</cp:lastModifiedBy>
  <cp:revision>15</cp:revision>
  <dcterms:created xsi:type="dcterms:W3CDTF">2024-09-26T05:46:55Z</dcterms:created>
  <dcterms:modified xsi:type="dcterms:W3CDTF">2024-09-26T17:51:17Z</dcterms:modified>
</cp:coreProperties>
</file>